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oboto"/>
      <p:regular r:id="rId59"/>
      <p:bold r:id="rId60"/>
      <p:italic r:id="rId61"/>
      <p:boldItalic r:id="rId62"/>
    </p:embeddedFont>
    <p:embeddedFont>
      <p:font typeface="Google Sans"/>
      <p:regular r:id="rId63"/>
      <p:bold r:id="rId64"/>
      <p:italic r:id="rId65"/>
      <p:boldItalic r:id="rId66"/>
    </p:embeddedFont>
    <p:embeddedFont>
      <p:font typeface="Google Sans Medium"/>
      <p:regular r:id="rId67"/>
      <p:bold r:id="rId68"/>
      <p:italic r:id="rId69"/>
      <p:boldItalic r:id="rId70"/>
    </p:embeddedFont>
    <p:embeddedFont>
      <p:font typeface="Helvetica Neue Light"/>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Vijay Janapa Reddi"/>
  <p:cmAuthor clrIdx="1" id="1" initials="" lastIdx="10" name="Dhilan Ramaprasa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Light-italic.fntdata"/><Relationship Id="rId72" Type="http://schemas.openxmlformats.org/officeDocument/2006/relationships/font" Target="fonts/HelveticaNeueLight-bold.fntdata"/><Relationship Id="rId31" Type="http://schemas.openxmlformats.org/officeDocument/2006/relationships/slide" Target="slides/slide26.xml"/><Relationship Id="rId75" Type="http://schemas.openxmlformats.org/officeDocument/2006/relationships/font" Target="fonts/OpenSans-regular.fntdata"/><Relationship Id="rId30" Type="http://schemas.openxmlformats.org/officeDocument/2006/relationships/slide" Target="slides/slide25.xml"/><Relationship Id="rId74" Type="http://schemas.openxmlformats.org/officeDocument/2006/relationships/font" Target="fonts/HelveticaNeueLight-boldItalic.fntdata"/><Relationship Id="rId33" Type="http://schemas.openxmlformats.org/officeDocument/2006/relationships/slide" Target="slides/slide28.xml"/><Relationship Id="rId77" Type="http://schemas.openxmlformats.org/officeDocument/2006/relationships/font" Target="fonts/OpenSans-italic.fntdata"/><Relationship Id="rId32" Type="http://schemas.openxmlformats.org/officeDocument/2006/relationships/slide" Target="slides/slide27.xml"/><Relationship Id="rId76" Type="http://schemas.openxmlformats.org/officeDocument/2006/relationships/font" Target="fonts/OpenSans-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penSans-boldItalic.fntdata"/><Relationship Id="rId71" Type="http://schemas.openxmlformats.org/officeDocument/2006/relationships/font" Target="fonts/HelveticaNeueLight-regular.fntdata"/><Relationship Id="rId70" Type="http://schemas.openxmlformats.org/officeDocument/2006/relationships/font" Target="fonts/GoogleSansMedium-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GoogleSans-bold.fntdata"/><Relationship Id="rId63" Type="http://schemas.openxmlformats.org/officeDocument/2006/relationships/font" Target="fonts/GoogleSans-regular.fntdata"/><Relationship Id="rId22" Type="http://schemas.openxmlformats.org/officeDocument/2006/relationships/slide" Target="slides/slide17.xml"/><Relationship Id="rId66" Type="http://schemas.openxmlformats.org/officeDocument/2006/relationships/font" Target="fonts/GoogleSans-boldItalic.fntdata"/><Relationship Id="rId21" Type="http://schemas.openxmlformats.org/officeDocument/2006/relationships/slide" Target="slides/slide16.xml"/><Relationship Id="rId65" Type="http://schemas.openxmlformats.org/officeDocument/2006/relationships/font" Target="fonts/GoogleSans-italic.fntdata"/><Relationship Id="rId24" Type="http://schemas.openxmlformats.org/officeDocument/2006/relationships/slide" Target="slides/slide19.xml"/><Relationship Id="rId68" Type="http://schemas.openxmlformats.org/officeDocument/2006/relationships/font" Target="fonts/GoogleSansMedium-bold.fntdata"/><Relationship Id="rId23" Type="http://schemas.openxmlformats.org/officeDocument/2006/relationships/slide" Target="slides/slide18.xml"/><Relationship Id="rId67" Type="http://schemas.openxmlformats.org/officeDocument/2006/relationships/font" Target="fonts/GoogleSansMedium-regular.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GoogleSansMedium-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06T16:05:27.117">
    <p:pos x="6000" y="0"/>
    <p:text>@dhilanramaprasad@college.harvard.edu and @brian_plancher@g.harvard.edu if there is anything more we can add and discuss about sensors that would be cool. just need a slide or two to build on the previous stuff.</p:text>
  </p:cm>
  <p:cm authorId="1" idx="1" dt="2020-10-06T16:05:27.117">
    <p:pos x="6000" y="0"/>
    <p:text>@vj@eecs.harvard.edu when thinking through script, as specific as possible here to meet fair use.  Glucose monitors from Jacobs School
apple Touch ID with potential to include PPG as exists in the Apple Watch crown ('outputs EKG")</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09-20T23:07:32.102">
    <p:pos x="6000" y="0"/>
    <p:text>@dhilanramaprasad@college.harvard.edu for output, we could show image of speaker, or actuation of a servo motor, or something about light, or generating some NLP output. since the output isn't where we spend the most of time we just want one (or more animated) slide to capture that output can be anything
_Reassigned to Dhilan Ramaprasad_</p:text>
  </p:cm>
  <p:cm authorId="0" idx="8" dt="2020-09-20T23:07:32.102">
    <p:pos x="6000" y="0"/>
    <p:text>oh! for starters, maybe we should work our way backwards from that golf examples -- the ML model makes tells how the ball performed, how the swing was and waht the human could do better? something like three things? And then out of those fundamentals we can talk about other acutations? please let me know i fthis doesn't make sense.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0-09-30T06:35:25.024">
    <p:pos x="2977" y="597"/>
    <p:text>digital output (monitoring dashboard, etc.)</p:text>
  </p:cm>
  <p:cm authorId="1" idx="10" dt="2020-09-30T06:35:10.919">
    <p:pos x="598" y="597"/>
    <p:text>physical outputs</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09-20T22:39:01.549">
    <p:pos x="6000" y="0"/>
    <p:text>@dhilanramaprasad@college.harvard.edu and @brian_plancher@g.harvard.edu at this point, after going through the earlier slides, what do you two think would be the best way to tie up everything -- everything here being (1) tiny processors in devices ... (2) that are everywhere ... (3) that operate with ultra-low-power (even on coin cell batteries) ... (4) at low cost.
I feel this closing message here is super important so a nice illustration would be good. I can' tseem to think of one though. Maybe just a boring venn diagram (cost, power, form factor)?
_Assigned to Dhilan Ramaprasad_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09-30T04:57:09.696">
    <p:pos x="742" y="988"/>
    <p:text>NVIDIA tesla GPU</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10-06T16:06:12.952">
    <p:pos x="2574" y="1330"/>
    <p:text>Apple A12 chip (SoC?)</p:text>
  </p:cm>
  <p:cm authorId="1" idx="4" dt="2020-10-06T16:06:12.952">
    <p:pos x="2574" y="1330"/>
    <p:text>@vj@eecs.harvard.edu Okay to use this because we're explicit about size. We should emphasize the size and then make mention explicitly that this is the Apple A12 chip.</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0-10-06T16:06:58.819">
    <p:pos x="4129" y="1531"/>
    <p:text>Apple 0778 Processor in S1 chip</p:text>
  </p:cm>
  <p:cm authorId="1" idx="6" dt="2020-10-06T16:06:58.819">
    <p:pos x="4129" y="1531"/>
    <p:text>@vj@eecs.harvard.edu 
Again, analysis specifically about size, and explicit mention of S1 and/or 0778 in script to merit fair use.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0-09-30T05:56:08.894">
    <p:pos x="3957" y="917"/>
    <p:text>explicitly make connection MCU = "microcontroller"</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0-06T16:07:38.698">
    <p:pos x="6000" y="0"/>
    <p:text>also, maybe ot the left of the fiugure include some high level specs of the processor. like it is an ARM processor blbaba (see the link in presenter notes)</p:text>
  </p:cm>
  <p:cm authorId="1" idx="8" dt="2020-10-06T16:07:38.698">
    <p:pos x="6000" y="0"/>
    <p:text>@vj@eecs.harvard.edu for fair use, explicitly draw attention to size and make mention of the product: Kinetis KL03 chip</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9-20T21:44:31.620">
    <p:pos x="6000" y="0"/>
    <p:text>@dhilanramaprasad@college.harvard.edu maybe some nice bold texting on this etc. to make sure that we are talking about massive scale ... (there are 250 billion MCUs today)</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09-20T22:22:27.209">
    <p:pos x="6000" y="0"/>
    <p:text>@dhilanramaprasad@college.harvard.edu we need to generate a chart that only has the "Units (M)" in this chart... as we are trying to say there are so many of them sold each year (and we need to keep the reerence that it is from IC inisghts)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09-20T22:32:10.047">
    <p:pos x="6000" y="0"/>
    <p:text>@dhilanramaprasad@college.harvard.edu can we spruce this chart up somehow (ditch the MLPerf), make them same color. but the graph is basically showing big GPU, raspi system and then moving to the left -- the tinyMCU region. we want this animated. some simple google chart migth be easiest.</p:text>
  </p:cm>
  <p:cm authorId="0" idx="6" dt="2020-09-27T14:08:49.230">
    <p:pos x="6000" y="100"/>
    <p:text>@dhilanramaprasad@college.harvard.edu even the data from here could be itneresting: https://www.visiononline.org/vision-resources-details.cfm/vision-resources/Comparing-the-Performance-of-Different-Embedded-Systems/content_id/6714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lectrocardiography" TargetMode="External"/><Relationship Id="rId3" Type="http://schemas.openxmlformats.org/officeDocument/2006/relationships/hyperlink" Target="https://www.acs.org/content/acs/en/pressroom/presspacs/2015/acs-presspac-january-14-2015/tattoo-like-sensor-can-detect-glucose-levels-without-a-painful-finger-prick.html" TargetMode="External"/><Relationship Id="rId4" Type="http://schemas.openxmlformats.org/officeDocument/2006/relationships/hyperlink" Target="https://commons.wikimedia.org/wiki/File:IPhone_6s_-_Touch_ID_front_view-93104.jp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term/puzzle/2102706/" TargetMode="External"/><Relationship Id="rId3" Type="http://schemas.openxmlformats.org/officeDocument/2006/relationships/hyperlink" Target="https://thenounproject.com/search/?q=merge&amp;i=2448469"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 Id="rId4" Type="http://schemas.openxmlformats.org/officeDocument/2006/relationships/hyperlink" Target="https://commons.wikimedia.org/wiki/File:Apple-S1-in-watch.jpg" TargetMode="External"/><Relationship Id="rId5" Type="http://schemas.openxmlformats.org/officeDocument/2006/relationships/hyperlink" Target="https://en.wikipedia.org/wiki/File:Apple-S1-chips.jpg" TargetMode="External"/><Relationship Id="rId6" Type="http://schemas.openxmlformats.org/officeDocument/2006/relationships/hyperlink" Target="https://commons.wikimedia.org/wiki/File:Apple_Watch_(Space_Grey_42mm).p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 Id="rId4" Type="http://schemas.openxmlformats.org/officeDocument/2006/relationships/hyperlink" Target="https://commons.wikimedia.org/wiki/File:Apple-S1-in-watch.jpg" TargetMode="External"/><Relationship Id="rId5" Type="http://schemas.openxmlformats.org/officeDocument/2006/relationships/hyperlink" Target="https://en.wikipedia.org/wiki/File:Apple-S1-chips.jpg" TargetMode="External"/><Relationship Id="rId6" Type="http://schemas.openxmlformats.org/officeDocument/2006/relationships/hyperlink" Target="https://commons.wikimedia.org/wiki/File:Apple_Watch_(Space_Grey_42mm).p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 Id="rId4" Type="http://schemas.openxmlformats.org/officeDocument/2006/relationships/hyperlink" Target="https://commons.wikimedia.org/wiki/File:Apple-S1-in-watch.jpg" TargetMode="External"/><Relationship Id="rId5" Type="http://schemas.openxmlformats.org/officeDocument/2006/relationships/hyperlink" Target="https://en.wikipedia.org/wiki/File:Apple-S1-chips.jpg" TargetMode="External"/><Relationship Id="rId6" Type="http://schemas.openxmlformats.org/officeDocument/2006/relationships/hyperlink" Target="https://commons.wikimedia.org/wiki/File:Apple_Watch_(Space_Grey_42mm).pn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 Id="rId4" Type="http://schemas.openxmlformats.org/officeDocument/2006/relationships/hyperlink" Target="https://commons.wikimedia.org/wiki/File:Apple-S1-in-watch.jpg" TargetMode="External"/><Relationship Id="rId5" Type="http://schemas.openxmlformats.org/officeDocument/2006/relationships/hyperlink" Target="https://en.wikipedia.org/wiki/File:Apple-S1-chips.jpg" TargetMode="External"/><Relationship Id="rId6" Type="http://schemas.openxmlformats.org/officeDocument/2006/relationships/hyperlink" Target="https://commons.wikimedia.org/wiki/File:Apple_Watch_(Space_Grey_42mm).png"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 Id="rId4" Type="http://schemas.openxmlformats.org/officeDocument/2006/relationships/hyperlink" Target="https://commons.wikimedia.org/wiki/File:Apple-S1-in-watch.jpg" TargetMode="External"/><Relationship Id="rId5" Type="http://schemas.openxmlformats.org/officeDocument/2006/relationships/hyperlink" Target="https://en.wikipedia.org/wiki/File:Apple-S1-chips.jpg" TargetMode="External"/><Relationship Id="rId6" Type="http://schemas.openxmlformats.org/officeDocument/2006/relationships/hyperlink" Target="https://commons.wikimedia.org/wiki/File:Apple_Watch_(Space_Grey_42mm).p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 Id="rId4" Type="http://schemas.openxmlformats.org/officeDocument/2006/relationships/hyperlink" Target="https://commons.wikimedia.org/wiki/File:Apple-S1-in-watch.jpg" TargetMode="External"/><Relationship Id="rId5" Type="http://schemas.openxmlformats.org/officeDocument/2006/relationships/hyperlink" Target="https://en.wikipedia.org/wiki/File:Apple-S1-chips.jpg" TargetMode="External"/><Relationship Id="rId6" Type="http://schemas.openxmlformats.org/officeDocument/2006/relationships/hyperlink" Target="https://commons.wikimedia.org/wiki/File:Apple_Watch_(Space_Grey_42mm).pn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130561288@N04/47923436641/in/photostream/" TargetMode="External"/><Relationship Id="rId3" Type="http://schemas.openxmlformats.org/officeDocument/2006/relationships/hyperlink" Target="https://commons.wikimedia.org/wiki/File:IPhone_11_Pro_Max_Midnight_Green.svg" TargetMode="External"/><Relationship Id="rId4" Type="http://schemas.openxmlformats.org/officeDocument/2006/relationships/hyperlink" Target="https://commons.wikimedia.org/wiki/File:Apple-S1-in-watch.jpg" TargetMode="External"/><Relationship Id="rId5" Type="http://schemas.openxmlformats.org/officeDocument/2006/relationships/hyperlink" Target="https://en.wikipedia.org/wiki/File:Apple-S1-chips.jpg" TargetMode="External"/><Relationship Id="rId6" Type="http://schemas.openxmlformats.org/officeDocument/2006/relationships/hyperlink" Target="https://commons.wikimedia.org/wiki/File:Apple_Watch_(Space_Grey_42mm).p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PC-Speaker_IMG_8161.JPG" TargetMode="External"/><Relationship Id="rId3" Type="http://schemas.openxmlformats.org/officeDocument/2006/relationships/hyperlink" Target="https://commons.wikimedia.org/wiki/File:Continuous_Rotation_Servo_(2).jpg"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PC-Speaker_IMG_8161.JPG" TargetMode="External"/><Relationship Id="rId3" Type="http://schemas.openxmlformats.org/officeDocument/2006/relationships/hyperlink" Target="https://commons.wikimedia.org/wiki/File:Continuous_Rotation_Servo_(2).jp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PC-Speaker_IMG_8161.JPG" TargetMode="External"/><Relationship Id="rId3" Type="http://schemas.openxmlformats.org/officeDocument/2006/relationships/hyperlink" Target="https://commons.wikimedia.org/wiki/File:Continuous_Rotation_Servo_(2).jp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search/?q=output&amp;i=2386380" TargetMode="External"/><Relationship Id="rId3" Type="http://schemas.openxmlformats.org/officeDocument/2006/relationships/hyperlink" Target="https://thenounproject.com/search/?q=input&amp;i=2386437" TargetMode="External"/><Relationship Id="rId4" Type="http://schemas.openxmlformats.org/officeDocument/2006/relationships/hyperlink" Target="https://thenounproject.com/search/?q=processing&amp;i=320297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4db9f9f7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4db9f9f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c8f45405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c8f45405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c8f45405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c8f45405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c8f45405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c8f45405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b248173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b248173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Acoutsic, biometric, force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Back and forth between this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c8f45405f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c8f45405f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Acoutsic, biometric, force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Back and forth between this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8180c7fea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8180c7fea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marR="139700" rtl="0" algn="l">
              <a:lnSpc>
                <a:spcPct val="115000"/>
              </a:lnSpc>
              <a:spcBef>
                <a:spcPts val="1000"/>
              </a:spcBef>
              <a:spcAft>
                <a:spcPts val="0"/>
              </a:spcAft>
              <a:buNone/>
            </a:pPr>
            <a:r>
              <a:rPr lang="en" sz="1050">
                <a:solidFill>
                  <a:srgbClr val="3C4043"/>
                </a:solidFill>
                <a:highlight>
                  <a:srgbClr val="FFFFFF"/>
                </a:highlight>
                <a:latin typeface="Roboto"/>
                <a:ea typeface="Roboto"/>
                <a:cs typeface="Roboto"/>
                <a:sym typeface="Roboto"/>
              </a:rPr>
              <a:t>Glucose monitors from Jacobs School</a:t>
            </a:r>
            <a:endParaRPr sz="1050">
              <a:solidFill>
                <a:srgbClr val="3C4043"/>
              </a:solidFill>
              <a:highlight>
                <a:srgbClr val="FFFFFF"/>
              </a:highlight>
              <a:latin typeface="Roboto"/>
              <a:ea typeface="Roboto"/>
              <a:cs typeface="Roboto"/>
              <a:sym typeface="Roboto"/>
            </a:endParaRPr>
          </a:p>
          <a:p>
            <a:pPr indent="0" lvl="0" marL="139700" marR="139700" rtl="0" algn="l">
              <a:lnSpc>
                <a:spcPct val="115000"/>
              </a:lnSpc>
              <a:spcBef>
                <a:spcPts val="1000"/>
              </a:spcBef>
              <a:spcAft>
                <a:spcPts val="0"/>
              </a:spcAft>
              <a:buClr>
                <a:schemeClr val="dk1"/>
              </a:buClr>
              <a:buSzPts val="1100"/>
              <a:buFont typeface="Arial"/>
              <a:buNone/>
            </a:pPr>
            <a:r>
              <a:rPr lang="en" sz="1050">
                <a:solidFill>
                  <a:srgbClr val="4D5156"/>
                </a:solidFill>
                <a:highlight>
                  <a:srgbClr val="FFFFFF"/>
                </a:highlight>
                <a:latin typeface="Roboto"/>
                <a:ea typeface="Roboto"/>
                <a:cs typeface="Roboto"/>
                <a:sym typeface="Roboto"/>
              </a:rPr>
              <a:t>Electrocardiography is the process of producing an electrocardiogram. It is a graph of voltage versus time of the electrical activity of the heart using electrodes placed on the skin. </a:t>
            </a:r>
            <a:r>
              <a:rPr lang="en" sz="1050">
                <a:solidFill>
                  <a:srgbClr val="1A0DAB"/>
                </a:solidFill>
                <a:highlight>
                  <a:srgbClr val="FFFFFF"/>
                </a:highlight>
                <a:uFill>
                  <a:noFill/>
                </a:uFill>
                <a:latin typeface="Roboto"/>
                <a:ea typeface="Roboto"/>
                <a:cs typeface="Roboto"/>
                <a:sym typeface="Roboto"/>
                <a:hlinkClick r:id="rId2">
                  <a:extLst>
                    <a:ext uri="{A12FA001-AC4F-418D-AE19-62706E023703}">
                      <ahyp:hlinkClr val="tx"/>
                    </a:ext>
                  </a:extLst>
                </a:hlinkClick>
              </a:rPr>
              <a:t>Wikipedia</a:t>
            </a:r>
            <a:endParaRPr sz="1050">
              <a:solidFill>
                <a:srgbClr val="1A0DAB"/>
              </a:solidFill>
              <a:highlight>
                <a:srgbClr val="FFFFFF"/>
              </a:highlight>
              <a:latin typeface="Roboto"/>
              <a:ea typeface="Roboto"/>
              <a:cs typeface="Roboto"/>
              <a:sym typeface="Roboto"/>
            </a:endParaRPr>
          </a:p>
          <a:p>
            <a:pPr indent="0" lvl="0" marL="139700" marR="139700" rtl="0" algn="l">
              <a:lnSpc>
                <a:spcPct val="115000"/>
              </a:lnSpc>
              <a:spcBef>
                <a:spcPts val="1000"/>
              </a:spcBef>
              <a:spcAft>
                <a:spcPts val="0"/>
              </a:spcAft>
              <a:buClr>
                <a:schemeClr val="dk1"/>
              </a:buClr>
              <a:buSzPts val="1100"/>
              <a:buFont typeface="Arial"/>
              <a:buNone/>
            </a:pPr>
            <a:r>
              <a:t/>
            </a:r>
            <a:endParaRPr sz="1050">
              <a:solidFill>
                <a:srgbClr val="4D5156"/>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https://www.acs.org/content/acs/en/pressroom/presspacs/2015/acs-presspac-january-14-2015/tattoo-like-sensor-can-detect-glucose-levels-without-a-painful-finger-prick.html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https://commons.wikimedia.org/wiki/File:IPhone_6s_-_Touch_ID_front_view-93104.jpg</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c8f45405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c8f45405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Acoutsic, biometric, force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Back and forth between this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c8f45405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c8f45405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Acoutsic, biometric, force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Back and forth between this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c8f45405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c8f45405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c8f45405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c8f45405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8180c7fe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8180c7fe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https://thenounproject.com/term/puzzle/2102706/</a:t>
            </a:r>
            <a:endParaRPr/>
          </a:p>
          <a:p>
            <a:pPr indent="0" lvl="0" marL="0" rtl="0" algn="l">
              <a:spcBef>
                <a:spcPts val="0"/>
              </a:spcBef>
              <a:spcAft>
                <a:spcPts val="0"/>
              </a:spcAft>
              <a:buNone/>
            </a:pPr>
            <a:r>
              <a:rPr lang="en" u="sng">
                <a:solidFill>
                  <a:schemeClr val="hlink"/>
                </a:solidFill>
                <a:hlinkClick r:id="rId3"/>
              </a:rPr>
              <a:t>https://thenounproject.com/search/?q=merge&amp;i=2448469</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c8f45405f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c8f45405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c8f45405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9c8f45405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c8f45405f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c8f45405f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c8f45405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c8f45405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c8f45405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c8f45405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9c8f45405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9c8f45405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https://commons.wikimedia.org/wiki/File:Apple-S1-in-watch.jpg</a:t>
            </a:r>
            <a:endParaRPr/>
          </a:p>
          <a:p>
            <a:pPr indent="0" lvl="0" marL="0" rtl="0" algn="l">
              <a:spcBef>
                <a:spcPts val="0"/>
              </a:spcBef>
              <a:spcAft>
                <a:spcPts val="0"/>
              </a:spcAft>
              <a:buNone/>
            </a:pPr>
            <a:r>
              <a:rPr lang="en" u="sng">
                <a:solidFill>
                  <a:schemeClr val="hlink"/>
                </a:solidFill>
                <a:hlinkClick r:id="rId5"/>
              </a:rPr>
              <a:t>https://en.wikipedia.org/wiki/File:Apple-S1-chips.jpg</a:t>
            </a:r>
            <a:endParaRPr/>
          </a:p>
          <a:p>
            <a:pPr indent="0" lvl="0" marL="0" rtl="0" algn="l">
              <a:spcBef>
                <a:spcPts val="0"/>
              </a:spcBef>
              <a:spcAft>
                <a:spcPts val="0"/>
              </a:spcAft>
              <a:buClr>
                <a:schemeClr val="dk1"/>
              </a:buClr>
              <a:buSzPts val="1100"/>
              <a:buFont typeface="Arial"/>
              <a:buNone/>
            </a:pPr>
            <a:r>
              <a:rPr lang="en" u="sng">
                <a:solidFill>
                  <a:srgbClr val="1A73E8"/>
                </a:solidFill>
                <a:hlinkClick r:id="rId6">
                  <a:extLst>
                    <a:ext uri="{A12FA001-AC4F-418D-AE19-62706E023703}">
                      <ahyp:hlinkClr val="tx"/>
                    </a:ext>
                  </a:extLst>
                </a:hlinkClick>
              </a:rPr>
              <a:t>https://commons.wikimedia.org/wiki/File:Apple_Watch_(Space_Grey_42mm).png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c8f45405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c8f45405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https://commons.wikimedia.org/wiki/File:Apple-S1-in-watch.jpg</a:t>
            </a:r>
            <a:endParaRPr/>
          </a:p>
          <a:p>
            <a:pPr indent="0" lvl="0" marL="0" rtl="0" algn="l">
              <a:spcBef>
                <a:spcPts val="0"/>
              </a:spcBef>
              <a:spcAft>
                <a:spcPts val="0"/>
              </a:spcAft>
              <a:buNone/>
            </a:pPr>
            <a:r>
              <a:rPr lang="en" u="sng">
                <a:solidFill>
                  <a:schemeClr val="hlink"/>
                </a:solidFill>
                <a:hlinkClick r:id="rId5"/>
              </a:rPr>
              <a:t>https://en.wikipedia.org/wiki/File:Apple-S1-chips.jpg</a:t>
            </a:r>
            <a:endParaRPr/>
          </a:p>
          <a:p>
            <a:pPr indent="0" lvl="0" marL="0" rtl="0" algn="l">
              <a:spcBef>
                <a:spcPts val="0"/>
              </a:spcBef>
              <a:spcAft>
                <a:spcPts val="0"/>
              </a:spcAft>
              <a:buNone/>
            </a:pPr>
            <a:r>
              <a:rPr lang="en" u="sng">
                <a:solidFill>
                  <a:srgbClr val="1A73E8"/>
                </a:solidFill>
                <a:hlinkClick r:id="rId6">
                  <a:extLst>
                    <a:ext uri="{A12FA001-AC4F-418D-AE19-62706E023703}">
                      <ahyp:hlinkClr val="tx"/>
                    </a:ext>
                  </a:extLst>
                </a:hlinkClick>
              </a:rPr>
              <a:t>https://commons.wikimedia.org/wiki/File:Apple_Watch_(Space_Grey_42mm).png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c8f45405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c8f45405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https://commons.wikimedia.org/wiki/File:Apple-S1-in-watch.jpg</a:t>
            </a:r>
            <a:endParaRPr/>
          </a:p>
          <a:p>
            <a:pPr indent="0" lvl="0" marL="0" rtl="0" algn="l">
              <a:spcBef>
                <a:spcPts val="0"/>
              </a:spcBef>
              <a:spcAft>
                <a:spcPts val="0"/>
              </a:spcAft>
              <a:buNone/>
            </a:pPr>
            <a:r>
              <a:rPr lang="en" u="sng">
                <a:solidFill>
                  <a:schemeClr val="hlink"/>
                </a:solidFill>
                <a:hlinkClick r:id="rId5"/>
              </a:rPr>
              <a:t>https://en.wikipedia.org/wiki/File:Apple-S1-chips.jpg</a:t>
            </a:r>
            <a:endParaRPr/>
          </a:p>
          <a:p>
            <a:pPr indent="0" lvl="0" marL="0" rtl="0" algn="l">
              <a:spcBef>
                <a:spcPts val="0"/>
              </a:spcBef>
              <a:spcAft>
                <a:spcPts val="0"/>
              </a:spcAft>
              <a:buNone/>
            </a:pPr>
            <a:r>
              <a:rPr lang="en" u="sng">
                <a:solidFill>
                  <a:srgbClr val="1A73E8"/>
                </a:solidFill>
                <a:hlinkClick r:id="rId6">
                  <a:extLst>
                    <a:ext uri="{A12FA001-AC4F-418D-AE19-62706E023703}">
                      <ahyp:hlinkClr val="tx"/>
                    </a:ext>
                  </a:extLst>
                </a:hlinkClick>
              </a:rPr>
              <a:t>https://commons.wikimedia.org/wiki/File:Apple_Watch_(Space_Grey_42mm).png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c8f45405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c8f45405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https://commons.wikimedia.org/wiki/File:Apple-S1-in-watch.jpg</a:t>
            </a:r>
            <a:endParaRPr/>
          </a:p>
          <a:p>
            <a:pPr indent="0" lvl="0" marL="0" rtl="0" algn="l">
              <a:spcBef>
                <a:spcPts val="0"/>
              </a:spcBef>
              <a:spcAft>
                <a:spcPts val="0"/>
              </a:spcAft>
              <a:buNone/>
            </a:pPr>
            <a:r>
              <a:rPr lang="en" u="sng">
                <a:solidFill>
                  <a:schemeClr val="hlink"/>
                </a:solidFill>
                <a:hlinkClick r:id="rId5"/>
              </a:rPr>
              <a:t>https://en.wikipedia.org/wiki/File:Apple-S1-chips.jpg</a:t>
            </a:r>
            <a:endParaRPr/>
          </a:p>
          <a:p>
            <a:pPr indent="0" lvl="0" marL="0" rtl="0" algn="l">
              <a:spcBef>
                <a:spcPts val="0"/>
              </a:spcBef>
              <a:spcAft>
                <a:spcPts val="0"/>
              </a:spcAft>
              <a:buNone/>
            </a:pPr>
            <a:r>
              <a:rPr lang="en" u="sng">
                <a:solidFill>
                  <a:srgbClr val="1A73E8"/>
                </a:solidFill>
                <a:hlinkClick r:id="rId6">
                  <a:extLst>
                    <a:ext uri="{A12FA001-AC4F-418D-AE19-62706E023703}">
                      <ahyp:hlinkClr val="tx"/>
                    </a:ext>
                  </a:extLst>
                </a:hlinkClick>
              </a:rPr>
              <a:t>https://commons.wikimedia.org/wiki/File:Apple_Watch_(Space_Grey_42mm).png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c8f45405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c8f45405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https://commons.wikimedia.org/wiki/File:Apple-S1-in-watch.jpg</a:t>
            </a:r>
            <a:endParaRPr/>
          </a:p>
          <a:p>
            <a:pPr indent="0" lvl="0" marL="0" rtl="0" algn="l">
              <a:spcBef>
                <a:spcPts val="0"/>
              </a:spcBef>
              <a:spcAft>
                <a:spcPts val="0"/>
              </a:spcAft>
              <a:buNone/>
            </a:pPr>
            <a:r>
              <a:rPr lang="en" u="sng">
                <a:solidFill>
                  <a:schemeClr val="hlink"/>
                </a:solidFill>
                <a:hlinkClick r:id="rId5"/>
              </a:rPr>
              <a:t>https://en.wikipedia.org/wiki/File:Apple-S1-chips.jpg</a:t>
            </a:r>
            <a:endParaRPr/>
          </a:p>
          <a:p>
            <a:pPr indent="0" lvl="0" marL="0" rtl="0" algn="l">
              <a:spcBef>
                <a:spcPts val="0"/>
              </a:spcBef>
              <a:spcAft>
                <a:spcPts val="0"/>
              </a:spcAft>
              <a:buNone/>
            </a:pPr>
            <a:r>
              <a:rPr lang="en" u="sng">
                <a:solidFill>
                  <a:srgbClr val="1A73E8"/>
                </a:solidFill>
                <a:hlinkClick r:id="rId6">
                  <a:extLst>
                    <a:ext uri="{A12FA001-AC4F-418D-AE19-62706E023703}">
                      <ahyp:hlinkClr val="tx"/>
                    </a:ext>
                  </a:extLst>
                </a:hlinkClick>
              </a:rPr>
              <a:t>https://commons.wikimedia.org/wiki/File:Apple_Watch_(Space_Grey_42mm).png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c8f45405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c8f45405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https://thenounproject.com/term/puzzle/2102706/</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c8f45405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c8f45405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https://commons.wikimedia.org/wiki/File:Apple-S1-in-watch.jpg</a:t>
            </a:r>
            <a:endParaRPr/>
          </a:p>
          <a:p>
            <a:pPr indent="0" lvl="0" marL="0" rtl="0" algn="l">
              <a:spcBef>
                <a:spcPts val="0"/>
              </a:spcBef>
              <a:spcAft>
                <a:spcPts val="0"/>
              </a:spcAft>
              <a:buNone/>
            </a:pPr>
            <a:r>
              <a:rPr lang="en" u="sng">
                <a:solidFill>
                  <a:schemeClr val="hlink"/>
                </a:solidFill>
                <a:hlinkClick r:id="rId5"/>
              </a:rPr>
              <a:t>https://en.wikipedia.org/wiki/File:Apple-S1-chips.jpg</a:t>
            </a:r>
            <a:endParaRPr/>
          </a:p>
          <a:p>
            <a:pPr indent="0" lvl="0" marL="0" rtl="0" algn="l">
              <a:spcBef>
                <a:spcPts val="0"/>
              </a:spcBef>
              <a:spcAft>
                <a:spcPts val="0"/>
              </a:spcAft>
              <a:buNone/>
            </a:pPr>
            <a:r>
              <a:rPr lang="en" u="sng">
                <a:solidFill>
                  <a:srgbClr val="1A73E8"/>
                </a:solidFill>
                <a:hlinkClick r:id="rId6">
                  <a:extLst>
                    <a:ext uri="{A12FA001-AC4F-418D-AE19-62706E023703}">
                      <ahyp:hlinkClr val="tx"/>
                    </a:ext>
                  </a:extLst>
                </a:hlinkClick>
              </a:rPr>
              <a:t>https://commons.wikimedia.org/wiki/File:Apple_Watch_(Space_Grey_42mm).png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9c8f45405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9c8f45405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https://www.flickr.com/photos/130561288@N04/47923436641/in/photostream/</a:t>
            </a:r>
            <a:endParaRPr/>
          </a:p>
          <a:p>
            <a:pPr indent="0" lvl="0" marL="0" rtl="0" algn="l">
              <a:spcBef>
                <a:spcPts val="0"/>
              </a:spcBef>
              <a:spcAft>
                <a:spcPts val="0"/>
              </a:spcAft>
              <a:buNone/>
            </a:pPr>
            <a:r>
              <a:rPr lang="en" u="sng">
                <a:solidFill>
                  <a:schemeClr val="hlink"/>
                </a:solidFill>
                <a:hlinkClick r:id="rId3"/>
              </a:rPr>
              <a:t>https://commons.wikimedia.org/wiki/File:IPhone_11_Pro_Max_Midnight_Green.svg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https://commons.wikimedia.org/wiki/File:Apple-S1-in-watch.jpg</a:t>
            </a:r>
            <a:endParaRPr/>
          </a:p>
          <a:p>
            <a:pPr indent="0" lvl="0" marL="0" rtl="0" algn="l">
              <a:spcBef>
                <a:spcPts val="0"/>
              </a:spcBef>
              <a:spcAft>
                <a:spcPts val="0"/>
              </a:spcAft>
              <a:buNone/>
            </a:pPr>
            <a:r>
              <a:rPr lang="en" u="sng">
                <a:solidFill>
                  <a:schemeClr val="hlink"/>
                </a:solidFill>
                <a:hlinkClick r:id="rId5"/>
              </a:rPr>
              <a:t>https://en.wikipedia.org/wiki/File:Apple-S1-chips.jpg</a:t>
            </a:r>
            <a:endParaRPr/>
          </a:p>
          <a:p>
            <a:pPr indent="0" lvl="0" marL="0" rtl="0" algn="l">
              <a:spcBef>
                <a:spcPts val="0"/>
              </a:spcBef>
              <a:spcAft>
                <a:spcPts val="0"/>
              </a:spcAft>
              <a:buNone/>
            </a:pPr>
            <a:r>
              <a:rPr lang="en" u="sng">
                <a:solidFill>
                  <a:srgbClr val="1A73E8"/>
                </a:solidFill>
                <a:hlinkClick r:id="rId6">
                  <a:extLst>
                    <a:ext uri="{A12FA001-AC4F-418D-AE19-62706E023703}">
                      <ahyp:hlinkClr val="tx"/>
                    </a:ext>
                  </a:extLst>
                </a:hlinkClick>
              </a:rPr>
              <a:t>https://commons.wikimedia.org/wiki/File:Apple_Watch_(Space_Grey_42mm).png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8180c7fea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8180c7fea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Kinetis KL03 chip</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https://www.businesswire.com/news/home/20140225005317/en/Freescale-Shrinks-World%E2%80%99s-Smallest-ARM-Based-MCU-Additional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8180c7fea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8180c7fea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c8f45405f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c8f45405f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a89a0723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a89a072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8180c7fea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8180c7fea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419991c6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419991c6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c8f45405f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c8f45405f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c8f45405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c8f45405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c8f45405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c8f45405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https://thenounproject.com/term/puzzle/2102706/</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9c8f45405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9c8f45405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https://commons.wikimedia.org/wiki/File:G13-A_LR44_button_cells-1.jpg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9c8f45405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9c8f45405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98180c7fea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98180c7fea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https://commons.wikimedia.org/wiki/File:PC-Speaker_IMG_8161.JPG</a:t>
            </a:r>
            <a:endParaRPr/>
          </a:p>
          <a:p>
            <a:pPr indent="0" lvl="0" marL="0" rtl="0" algn="l">
              <a:spcBef>
                <a:spcPts val="0"/>
              </a:spcBef>
              <a:spcAft>
                <a:spcPts val="0"/>
              </a:spcAft>
              <a:buNone/>
            </a:pPr>
            <a:r>
              <a:rPr lang="en" u="sng">
                <a:solidFill>
                  <a:schemeClr val="hlink"/>
                </a:solidFill>
                <a:hlinkClick r:id="rId3"/>
              </a:rPr>
              <a:t>https://commons.wikimedia.org/wiki/File:Continuous_Rotation_Servo_(2).jpg</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c8f45405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c8f45405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https://commons.wikimedia.org/wiki/File:PC-Speaker_IMG_8161.JPG</a:t>
            </a:r>
            <a:endParaRPr/>
          </a:p>
          <a:p>
            <a:pPr indent="0" lvl="0" marL="0" rtl="0" algn="l">
              <a:spcBef>
                <a:spcPts val="0"/>
              </a:spcBef>
              <a:spcAft>
                <a:spcPts val="0"/>
              </a:spcAft>
              <a:buNone/>
            </a:pPr>
            <a:r>
              <a:rPr lang="en" u="sng">
                <a:solidFill>
                  <a:schemeClr val="hlink"/>
                </a:solidFill>
                <a:hlinkClick r:id="rId3"/>
              </a:rPr>
              <a:t>https://commons.wikimedia.org/wiki/File:Continuous_Rotation_Servo_(2).jpg</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c8f45405f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9c8f45405f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https://commons.wikimedia.org/wiki/File:PC-Speaker_IMG_8161.JPG</a:t>
            </a:r>
            <a:endParaRPr/>
          </a:p>
          <a:p>
            <a:pPr indent="0" lvl="0" marL="0" rtl="0" algn="l">
              <a:spcBef>
                <a:spcPts val="0"/>
              </a:spcBef>
              <a:spcAft>
                <a:spcPts val="0"/>
              </a:spcAft>
              <a:buNone/>
            </a:pPr>
            <a:r>
              <a:rPr lang="en" u="sng">
                <a:solidFill>
                  <a:schemeClr val="hlink"/>
                </a:solidFill>
                <a:hlinkClick r:id="rId3"/>
              </a:rPr>
              <a:t>https://commons.wikimedia.org/wiki/File:Continuous_Rotation_Servo_(2).jpg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graphic (phone)  (Summer content dev 2019)</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533a7583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33a7583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at this point, after going through the earlier slides, what do you two think would be the best way to tie up everything -- everything here being (1) tiny processors in devices ... (2) that are everywhere ... (3) that operate with ultra-low-power (even on coin cell batteries) ... (4) at low cost.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 feel this closing message here is super important so a nice illustration would be good. I can' tseem to think of one though. Maybe just a boring venn diagram (cost, power, form factor)?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9c8f45405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9c8f45405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at this point, after going through the earlier slides, what do you two think would be the best way to tie up everything -- everything here being (1) tiny processors in devices ... (2) that are everywhere ... (3) that operate with ultra-low-power (even on coin cell batteries) ... (4) at low cost.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 feel this closing message here is super important so a nice illustration would be good. I can' tseem to think of one though. Maybe just a boring venn diagram (cost, power, form factor)?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c8f45405f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c8f45405f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at this point, after going through the earlier slides, what do you two think would be the best way to tie up everything -- everything here being (1) tiny processors in devices ... (2) that are everywhere ... (3) that operate with ultra-low-power (even on coin cell batteries) ... (4) at low cost.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 feel this closing message here is super important so a nice illustration would be good. I can' tseem to think of one though. Maybe just a boring venn diagram (cost, power, form factor)?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c8f45405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9c8f45405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at this point, after going through the earlier slides, what do you two think would be the best way to tie up everything -- everything here being (1) tiny processors in devices ... (2) that are everywhere ... (3) that operate with ultra-low-power (even on coin cell batteries) ... (4) at low cost.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 feel this closing message here is super important so a nice illustration would be good. I can' tseem to think of one though. Maybe just a boring venn diagram (cost, power, form factor)?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9c8f45405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9c8f45405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8180c7fea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8180c7fea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https://search.creativecommons.org/photos/79bb0e83-a3c4-435b-abb5-21bbb4377f43</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a89a0723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a89a0723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https://thenounproject.com/term/merge/405869/</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9a89a0723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9a89a0723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9a89a0723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9a89a0723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9b24817313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9b24817313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8180c7fea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8180c7fea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https://search.creativecommons.org/photos/79bb0e83-a3c4-435b-abb5-21bbb4377f43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8180c7fea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8180c7fea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 take that.  I redrew 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8f45405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8f45405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https://thenounproject.com/search/?q=output&amp;i=2386380</a:t>
            </a:r>
            <a:endParaRPr/>
          </a:p>
          <a:p>
            <a:pPr indent="0" lvl="0" marL="0" rtl="0" algn="l">
              <a:spcBef>
                <a:spcPts val="0"/>
              </a:spcBef>
              <a:spcAft>
                <a:spcPts val="0"/>
              </a:spcAft>
              <a:buNone/>
            </a:pPr>
            <a:r>
              <a:rPr lang="en" u="sng">
                <a:solidFill>
                  <a:schemeClr val="hlink"/>
                </a:solidFill>
                <a:hlinkClick r:id="rId3"/>
              </a:rPr>
              <a:t>https://thenounproject.com/search/?q=input&amp;i=2386437</a:t>
            </a:r>
            <a:endParaRPr/>
          </a:p>
          <a:p>
            <a:pPr indent="0" lvl="0" marL="0" rtl="0" algn="l">
              <a:spcBef>
                <a:spcPts val="0"/>
              </a:spcBef>
              <a:spcAft>
                <a:spcPts val="0"/>
              </a:spcAft>
              <a:buNone/>
            </a:pPr>
            <a:r>
              <a:rPr lang="en" u="sng">
                <a:solidFill>
                  <a:schemeClr val="hlink"/>
                </a:solidFill>
                <a:hlinkClick r:id="rId4"/>
              </a:rPr>
              <a:t>https://thenounproject.com/search/?q=processing&amp;i=3202979</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c8f45405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c8f45405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spTree>
      <p:nvGrpSpPr>
        <p:cNvPr id="8" name="Shape 8"/>
        <p:cNvGrpSpPr/>
        <p:nvPr/>
      </p:nvGrpSpPr>
      <p:grpSpPr>
        <a:xfrm>
          <a:off x="0" y="0"/>
          <a:ext cx="0" cy="0"/>
          <a:chOff x="0" y="0"/>
          <a:chExt cx="0" cy="0"/>
        </a:xfrm>
      </p:grpSpPr>
      <p:sp>
        <p:nvSpPr>
          <p:cNvPr id="9" name="Google Shape;9;p2"/>
          <p:cNvSpPr/>
          <p:nvPr/>
        </p:nvSpPr>
        <p:spPr>
          <a:xfrm>
            <a:off x="50" y="0"/>
            <a:ext cx="9144000" cy="45240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 name="Google Shape;10;p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 name="Google Shape;11;p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48" name="Shape 48"/>
        <p:cNvGrpSpPr/>
        <p:nvPr/>
      </p:nvGrpSpPr>
      <p:grpSpPr>
        <a:xfrm>
          <a:off x="0" y="0"/>
          <a:ext cx="0" cy="0"/>
          <a:chOff x="0" y="0"/>
          <a:chExt cx="0" cy="0"/>
        </a:xfrm>
      </p:grpSpPr>
      <p:sp>
        <p:nvSpPr>
          <p:cNvPr id="49" name="Google Shape;49;p11"/>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50" name="Google Shape;50;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 name="Google Shape;51;p11"/>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 name="Google Shape;52;p11"/>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1"/>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spTree>
      <p:nvGrpSpPr>
        <p:cNvPr id="55" name="Shape 55"/>
        <p:cNvGrpSpPr/>
        <p:nvPr/>
      </p:nvGrpSpPr>
      <p:grpSpPr>
        <a:xfrm>
          <a:off x="0" y="0"/>
          <a:ext cx="0" cy="0"/>
          <a:chOff x="0" y="0"/>
          <a:chExt cx="0" cy="0"/>
        </a:xfrm>
      </p:grpSpPr>
      <p:sp>
        <p:nvSpPr>
          <p:cNvPr id="56" name="Google Shape;56;p13"/>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57" name="Google Shape;57;p13"/>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58" name="Google Shape;58;p1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 name="Google Shape;60;p1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spTree>
      <p:nvGrpSpPr>
        <p:cNvPr id="61" name="Shape 61"/>
        <p:cNvGrpSpPr/>
        <p:nvPr/>
      </p:nvGrpSpPr>
      <p:grpSpPr>
        <a:xfrm>
          <a:off x="0" y="0"/>
          <a:ext cx="0" cy="0"/>
          <a:chOff x="0" y="0"/>
          <a:chExt cx="0" cy="0"/>
        </a:xfrm>
      </p:grpSpPr>
      <p:sp>
        <p:nvSpPr>
          <p:cNvPr id="62" name="Google Shape;62;p14"/>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63" name="Google Shape;63;p14"/>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4" name="Google Shape;64;p1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6" name="Google Shape;66;p1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67" name="Shape 67"/>
        <p:cNvGrpSpPr/>
        <p:nvPr/>
      </p:nvGrpSpPr>
      <p:grpSpPr>
        <a:xfrm>
          <a:off x="0" y="0"/>
          <a:ext cx="0" cy="0"/>
          <a:chOff x="0" y="0"/>
          <a:chExt cx="0" cy="0"/>
        </a:xfrm>
      </p:grpSpPr>
      <p:sp>
        <p:nvSpPr>
          <p:cNvPr id="68" name="Google Shape;68;p1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6"/>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73" name="Google Shape;73;p16"/>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74" name="Shape 74"/>
        <p:cNvGrpSpPr/>
        <p:nvPr/>
      </p:nvGrpSpPr>
      <p:grpSpPr>
        <a:xfrm>
          <a:off x="0" y="0"/>
          <a:ext cx="0" cy="0"/>
          <a:chOff x="0" y="0"/>
          <a:chExt cx="0" cy="0"/>
        </a:xfrm>
      </p:grpSpPr>
      <p:sp>
        <p:nvSpPr>
          <p:cNvPr id="75" name="Google Shape;75;p17"/>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76" name="Google Shape;76;p17"/>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7"/>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Open Sans"/>
              <a:buNone/>
              <a:defRPr>
                <a:latin typeface="Open Sans"/>
                <a:ea typeface="Open Sans"/>
                <a:cs typeface="Open Sans"/>
                <a:sym typeface="Open Sans"/>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1" name="Google Shape;8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Font typeface="Open Sans"/>
              <a:buChar char="●"/>
              <a:defRPr>
                <a:latin typeface="Open Sans"/>
                <a:ea typeface="Open Sans"/>
                <a:cs typeface="Open Sans"/>
                <a:sym typeface="Open Sans"/>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2" name="Google Shape;82;p18"/>
          <p:cNvSpPr txBox="1"/>
          <p:nvPr>
            <p:ph idx="12" type="sldNum"/>
          </p:nvPr>
        </p:nvSpPr>
        <p:spPr>
          <a:xfrm>
            <a:off x="223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spTree>
      <p:nvGrpSpPr>
        <p:cNvPr id="12" name="Shape 12"/>
        <p:cNvGrpSpPr/>
        <p:nvPr/>
      </p:nvGrpSpPr>
      <p:grpSpPr>
        <a:xfrm>
          <a:off x="0" y="0"/>
          <a:ext cx="0" cy="0"/>
          <a:chOff x="0" y="0"/>
          <a:chExt cx="0" cy="0"/>
        </a:xfrm>
      </p:grpSpPr>
      <p:sp>
        <p:nvSpPr>
          <p:cNvPr id="13" name="Google Shape;13;p3"/>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 name="Google Shape;14;p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5" name="Google Shape;15;p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16" name="Shape 16"/>
        <p:cNvGrpSpPr/>
        <p:nvPr/>
      </p:nvGrpSpPr>
      <p:grpSpPr>
        <a:xfrm>
          <a:off x="0" y="0"/>
          <a:ext cx="0" cy="0"/>
          <a:chOff x="0" y="0"/>
          <a:chExt cx="0" cy="0"/>
        </a:xfrm>
      </p:grpSpPr>
      <p:sp>
        <p:nvSpPr>
          <p:cNvPr id="17" name="Google Shape;17;p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 name="Google Shape;18;p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19" name="Shape 19"/>
        <p:cNvGrpSpPr/>
        <p:nvPr/>
      </p:nvGrpSpPr>
      <p:grpSpPr>
        <a:xfrm>
          <a:off x="0" y="0"/>
          <a:ext cx="0" cy="0"/>
          <a:chOff x="0" y="0"/>
          <a:chExt cx="0" cy="0"/>
        </a:xfrm>
      </p:grpSpPr>
      <p:sp>
        <p:nvSpPr>
          <p:cNvPr id="20" name="Google Shape;20;p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 name="Google Shape;21;p5"/>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22" name="Shape 22"/>
        <p:cNvGrpSpPr/>
        <p:nvPr/>
      </p:nvGrpSpPr>
      <p:grpSpPr>
        <a:xfrm>
          <a:off x="0" y="0"/>
          <a:ext cx="0" cy="0"/>
          <a:chOff x="0" y="0"/>
          <a:chExt cx="0" cy="0"/>
        </a:xfrm>
      </p:grpSpPr>
      <p:sp>
        <p:nvSpPr>
          <p:cNvPr id="23" name="Google Shape;23;p6"/>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24" name="Google Shape;24;p6"/>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 name="Google Shape;25;p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 name="Google Shape;26;p6"/>
          <p:cNvSpPr txBox="1"/>
          <p:nvPr>
            <p:ph type="title"/>
          </p:nvPr>
        </p:nvSpPr>
        <p:spPr>
          <a:xfrm>
            <a:off x="344500" y="264375"/>
            <a:ext cx="7797000" cy="571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27" name="Shape 27"/>
        <p:cNvGrpSpPr/>
        <p:nvPr/>
      </p:nvGrpSpPr>
      <p:grpSpPr>
        <a:xfrm>
          <a:off x="0" y="0"/>
          <a:ext cx="0" cy="0"/>
          <a:chOff x="0" y="0"/>
          <a:chExt cx="0" cy="0"/>
        </a:xfrm>
      </p:grpSpPr>
      <p:sp>
        <p:nvSpPr>
          <p:cNvPr id="28" name="Google Shape;28;p7"/>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29" name="Google Shape;29;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 name="Google Shape;30;p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 name="Google Shape;31;p7"/>
          <p:cNvSpPr txBox="1"/>
          <p:nvPr>
            <p:ph type="title"/>
          </p:nvPr>
        </p:nvSpPr>
        <p:spPr>
          <a:xfrm>
            <a:off x="344500" y="264375"/>
            <a:ext cx="7797000" cy="545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32" name="Shape 32"/>
        <p:cNvGrpSpPr/>
        <p:nvPr/>
      </p:nvGrpSpPr>
      <p:grpSpPr>
        <a:xfrm>
          <a:off x="0" y="0"/>
          <a:ext cx="0" cy="0"/>
          <a:chOff x="0" y="0"/>
          <a:chExt cx="0" cy="0"/>
        </a:xfrm>
      </p:grpSpPr>
      <p:sp>
        <p:nvSpPr>
          <p:cNvPr id="33" name="Google Shape;33;p8"/>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34" name="Google Shape;34;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 name="Google Shape;35;p8"/>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8"/>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None/>
              <a:defRPr i="0" u="none" cap="none" strike="noStrike">
                <a:solidFill>
                  <a:srgbClr val="3C4043"/>
                </a:solidFill>
              </a:defRPr>
            </a:lvl1pPr>
            <a:lvl2pPr lvl="1" marR="0" rtl="0" algn="ctr">
              <a:lnSpc>
                <a:spcPct val="100000"/>
              </a:lnSpc>
              <a:spcBef>
                <a:spcPts val="0"/>
              </a:spcBef>
              <a:spcAft>
                <a:spcPts val="0"/>
              </a:spcAft>
              <a:buClr>
                <a:srgbClr val="000000"/>
              </a:buClr>
              <a:buSzPts val="3600"/>
              <a:buFont typeface="Google Sans"/>
              <a:buNone/>
              <a:defRPr i="0" sz="3600" u="none" cap="none" strike="noStrike">
                <a:solidFill>
                  <a:srgbClr val="000000"/>
                </a:solidFill>
                <a:latin typeface="Google Sans"/>
                <a:ea typeface="Google Sans"/>
                <a:cs typeface="Google Sans"/>
                <a:sym typeface="Google Sans"/>
              </a:defRPr>
            </a:lvl2pPr>
            <a:lvl3pPr lvl="2" marR="0" rtl="0" algn="ctr">
              <a:lnSpc>
                <a:spcPct val="100000"/>
              </a:lnSpc>
              <a:spcBef>
                <a:spcPts val="0"/>
              </a:spcBef>
              <a:spcAft>
                <a:spcPts val="0"/>
              </a:spcAft>
              <a:buClr>
                <a:srgbClr val="000000"/>
              </a:buClr>
              <a:buSzPts val="3600"/>
              <a:buFont typeface="Google Sans"/>
              <a:buNone/>
              <a:defRPr i="0" sz="3600" u="none" cap="none" strike="noStrike">
                <a:solidFill>
                  <a:srgbClr val="000000"/>
                </a:solidFill>
                <a:latin typeface="Google Sans"/>
                <a:ea typeface="Google Sans"/>
                <a:cs typeface="Google Sans"/>
                <a:sym typeface="Google Sans"/>
              </a:defRPr>
            </a:lvl3pPr>
            <a:lvl4pPr lvl="3" marR="0" rtl="0" algn="ctr">
              <a:lnSpc>
                <a:spcPct val="100000"/>
              </a:lnSpc>
              <a:spcBef>
                <a:spcPts val="0"/>
              </a:spcBef>
              <a:spcAft>
                <a:spcPts val="0"/>
              </a:spcAft>
              <a:buClr>
                <a:srgbClr val="000000"/>
              </a:buClr>
              <a:buSzPts val="3600"/>
              <a:buFont typeface="Google Sans"/>
              <a:buNone/>
              <a:defRPr i="0" sz="3600" u="none" cap="none" strike="noStrike">
                <a:solidFill>
                  <a:srgbClr val="000000"/>
                </a:solidFill>
                <a:latin typeface="Google Sans"/>
                <a:ea typeface="Google Sans"/>
                <a:cs typeface="Google Sans"/>
                <a:sym typeface="Google Sans"/>
              </a:defRPr>
            </a:lvl4pPr>
            <a:lvl5pPr lvl="4" marR="0" rtl="0" algn="ctr">
              <a:lnSpc>
                <a:spcPct val="100000"/>
              </a:lnSpc>
              <a:spcBef>
                <a:spcPts val="0"/>
              </a:spcBef>
              <a:spcAft>
                <a:spcPts val="0"/>
              </a:spcAft>
              <a:buClr>
                <a:srgbClr val="000000"/>
              </a:buClr>
              <a:buSzPts val="3600"/>
              <a:buFont typeface="Google Sans"/>
              <a:buNone/>
              <a:defRPr i="0" sz="3600" u="none" cap="none" strike="noStrike">
                <a:solidFill>
                  <a:srgbClr val="000000"/>
                </a:solidFill>
                <a:latin typeface="Google Sans"/>
                <a:ea typeface="Google Sans"/>
                <a:cs typeface="Google Sans"/>
                <a:sym typeface="Google Sans"/>
              </a:defRPr>
            </a:lvl5pPr>
            <a:lvl6pPr lvl="5" marR="0" rtl="0" algn="ctr">
              <a:lnSpc>
                <a:spcPct val="100000"/>
              </a:lnSpc>
              <a:spcBef>
                <a:spcPts val="0"/>
              </a:spcBef>
              <a:spcAft>
                <a:spcPts val="0"/>
              </a:spcAft>
              <a:buClr>
                <a:srgbClr val="000000"/>
              </a:buClr>
              <a:buSzPts val="3600"/>
              <a:buFont typeface="Google Sans"/>
              <a:buNone/>
              <a:defRPr i="0" sz="3600" u="none" cap="none" strike="noStrike">
                <a:solidFill>
                  <a:srgbClr val="000000"/>
                </a:solidFill>
                <a:latin typeface="Google Sans"/>
                <a:ea typeface="Google Sans"/>
                <a:cs typeface="Google Sans"/>
                <a:sym typeface="Google Sans"/>
              </a:defRPr>
            </a:lvl6pPr>
            <a:lvl7pPr lvl="6" marR="0" rtl="0" algn="ctr">
              <a:lnSpc>
                <a:spcPct val="100000"/>
              </a:lnSpc>
              <a:spcBef>
                <a:spcPts val="0"/>
              </a:spcBef>
              <a:spcAft>
                <a:spcPts val="0"/>
              </a:spcAft>
              <a:buClr>
                <a:srgbClr val="000000"/>
              </a:buClr>
              <a:buSzPts val="3600"/>
              <a:buFont typeface="Google Sans"/>
              <a:buNone/>
              <a:defRPr i="0" sz="3600" u="none" cap="none" strike="noStrike">
                <a:solidFill>
                  <a:srgbClr val="000000"/>
                </a:solidFill>
                <a:latin typeface="Google Sans"/>
                <a:ea typeface="Google Sans"/>
                <a:cs typeface="Google Sans"/>
                <a:sym typeface="Google Sans"/>
              </a:defRPr>
            </a:lvl7pPr>
            <a:lvl8pPr lvl="7" marR="0" rtl="0" algn="ctr">
              <a:lnSpc>
                <a:spcPct val="100000"/>
              </a:lnSpc>
              <a:spcBef>
                <a:spcPts val="0"/>
              </a:spcBef>
              <a:spcAft>
                <a:spcPts val="0"/>
              </a:spcAft>
              <a:buClr>
                <a:srgbClr val="000000"/>
              </a:buClr>
              <a:buSzPts val="3600"/>
              <a:buFont typeface="Google Sans"/>
              <a:buNone/>
              <a:defRPr i="0" sz="3600" u="none" cap="none" strike="noStrike">
                <a:solidFill>
                  <a:srgbClr val="000000"/>
                </a:solidFill>
                <a:latin typeface="Google Sans"/>
                <a:ea typeface="Google Sans"/>
                <a:cs typeface="Google Sans"/>
                <a:sym typeface="Google Sans"/>
              </a:defRPr>
            </a:lvl8pPr>
            <a:lvl9pPr lvl="8" marR="0" rtl="0" algn="ctr">
              <a:lnSpc>
                <a:spcPct val="100000"/>
              </a:lnSpc>
              <a:spcBef>
                <a:spcPts val="0"/>
              </a:spcBef>
              <a:spcAft>
                <a:spcPts val="0"/>
              </a:spcAft>
              <a:buClr>
                <a:srgbClr val="000000"/>
              </a:buClr>
              <a:buSzPts val="3600"/>
              <a:buFont typeface="Google Sans"/>
              <a:buNone/>
              <a:defRPr i="0" sz="3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37" name="Shape 37"/>
        <p:cNvGrpSpPr/>
        <p:nvPr/>
      </p:nvGrpSpPr>
      <p:grpSpPr>
        <a:xfrm>
          <a:off x="0" y="0"/>
          <a:ext cx="0" cy="0"/>
          <a:chOff x="0" y="0"/>
          <a:chExt cx="0" cy="0"/>
        </a:xfrm>
      </p:grpSpPr>
      <p:sp>
        <p:nvSpPr>
          <p:cNvPr id="38" name="Google Shape;38;p9"/>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39" name="Google Shape;39;p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0" name="Google Shape;40;p9"/>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 name="Google Shape;41;p9"/>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42" name="Shape 42"/>
        <p:cNvGrpSpPr/>
        <p:nvPr/>
      </p:nvGrpSpPr>
      <p:grpSpPr>
        <a:xfrm>
          <a:off x="0" y="0"/>
          <a:ext cx="0" cy="0"/>
          <a:chOff x="0" y="0"/>
          <a:chExt cx="0" cy="0"/>
        </a:xfrm>
      </p:grpSpPr>
      <p:sp>
        <p:nvSpPr>
          <p:cNvPr id="43" name="Google Shape;43;p10"/>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44" name="Google Shape;44;p1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 name="Google Shape;45;p10"/>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 name="Google Shape;46;p10"/>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47" name="Google Shape;47;p10"/>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1pPr>
            <a:lvl2pPr indent="-342900" lvl="1" marL="914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2pPr>
            <a:lvl3pPr indent="-342900" lvl="2" marL="1371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3pPr>
            <a:lvl4pPr indent="-342900" lvl="3" marL="1828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4pPr>
            <a:lvl5pPr indent="-342900" lvl="4" marL="22860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5pPr>
            <a:lvl6pPr indent="-342900" lvl="5" marL="2743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6pPr>
            <a:lvl7pPr indent="-342900" lvl="6" marL="3200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7pPr>
            <a:lvl8pPr indent="-342900" lvl="7" marL="3657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8pPr>
            <a:lvl9pPr indent="-342900" lvl="8" marL="4114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13.jpg"/><Relationship Id="rId5"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comments" Target="../comments/comment2.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comments" Target="../comments/comment3.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comments" Target="../comments/comment4.xml"/><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comments" Target="../comments/commen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comments" Target="../comments/comment6.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comments" Target="../comments/commen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comments" Target="../comments/comment8.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comments" Target="../comments/comment9.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comments" Target="../comments/comment10.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comments" Target="../comments/comment11.xml"/><Relationship Id="rId4"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comments" Target="../comments/commen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We Enable TinyML?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b="3725" l="0" r="0" t="0"/>
          <a:stretch/>
        </p:blipFill>
        <p:spPr>
          <a:xfrm>
            <a:off x="1771700" y="1341675"/>
            <a:ext cx="5430701" cy="2254750"/>
          </a:xfrm>
          <a:prstGeom prst="rect">
            <a:avLst/>
          </a:prstGeom>
          <a:noFill/>
          <a:ln>
            <a:noFill/>
          </a:ln>
        </p:spPr>
      </p:pic>
      <p:pic>
        <p:nvPicPr>
          <p:cNvPr id="175" name="Google Shape;175;p28"/>
          <p:cNvPicPr preferRelativeResize="0"/>
          <p:nvPr/>
        </p:nvPicPr>
        <p:blipFill>
          <a:blip r:embed="rId4">
            <a:alphaModFix/>
          </a:blip>
          <a:stretch>
            <a:fillRect/>
          </a:stretch>
        </p:blipFill>
        <p:spPr>
          <a:xfrm>
            <a:off x="4464175" y="1761150"/>
            <a:ext cx="232675" cy="290179"/>
          </a:xfrm>
          <a:prstGeom prst="rect">
            <a:avLst/>
          </a:prstGeom>
          <a:noFill/>
          <a:ln>
            <a:noFill/>
          </a:ln>
        </p:spPr>
      </p:pic>
      <p:sp>
        <p:nvSpPr>
          <p:cNvPr id="176" name="Google Shape;176;p28"/>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Basic Steps</a:t>
            </a:r>
            <a:endParaRPr/>
          </a:p>
        </p:txBody>
      </p:sp>
      <p:pic>
        <p:nvPicPr>
          <p:cNvPr id="177" name="Google Shape;177;p28"/>
          <p:cNvPicPr preferRelativeResize="0"/>
          <p:nvPr/>
        </p:nvPicPr>
        <p:blipFill>
          <a:blip r:embed="rId5">
            <a:alphaModFix/>
          </a:blip>
          <a:stretch>
            <a:fillRect/>
          </a:stretch>
        </p:blipFill>
        <p:spPr>
          <a:xfrm>
            <a:off x="2354725" y="1783775"/>
            <a:ext cx="232675" cy="244925"/>
          </a:xfrm>
          <a:prstGeom prst="rect">
            <a:avLst/>
          </a:prstGeom>
          <a:noFill/>
          <a:ln>
            <a:noFill/>
          </a:ln>
        </p:spPr>
      </p:pic>
      <p:pic>
        <p:nvPicPr>
          <p:cNvPr id="178" name="Google Shape;178;p28"/>
          <p:cNvPicPr preferRelativeResize="0"/>
          <p:nvPr/>
        </p:nvPicPr>
        <p:blipFill>
          <a:blip r:embed="rId6">
            <a:alphaModFix/>
          </a:blip>
          <a:stretch>
            <a:fillRect/>
          </a:stretch>
        </p:blipFill>
        <p:spPr>
          <a:xfrm>
            <a:off x="6554137" y="1783775"/>
            <a:ext cx="244925" cy="244925"/>
          </a:xfrm>
          <a:prstGeom prst="rect">
            <a:avLst/>
          </a:prstGeom>
          <a:noFill/>
          <a:ln>
            <a:noFill/>
          </a:ln>
        </p:spPr>
      </p:pic>
      <p:sp>
        <p:nvSpPr>
          <p:cNvPr id="179" name="Google Shape;179;p28"/>
          <p:cNvSpPr txBox="1"/>
          <p:nvPr/>
        </p:nvSpPr>
        <p:spPr>
          <a:xfrm>
            <a:off x="36871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latin typeface="Google Sans"/>
                <a:ea typeface="Google Sans"/>
                <a:cs typeface="Google Sans"/>
                <a:sym typeface="Google Sans"/>
              </a:rPr>
              <a:t>Step 2</a:t>
            </a:r>
            <a:endParaRPr b="1">
              <a:latin typeface="Google Sans"/>
              <a:ea typeface="Google Sans"/>
              <a:cs typeface="Google Sans"/>
              <a:sym typeface="Google Sans"/>
            </a:endParaRPr>
          </a:p>
          <a:p>
            <a:pPr indent="0" lvl="0" marL="0" rtl="0" algn="ctr">
              <a:spcBef>
                <a:spcPts val="0"/>
              </a:spcBef>
              <a:spcAft>
                <a:spcPts val="0"/>
              </a:spcAft>
              <a:buNone/>
            </a:pPr>
            <a:r>
              <a:rPr lang="en" sz="1300">
                <a:latin typeface="Google Sans"/>
                <a:ea typeface="Google Sans"/>
                <a:cs typeface="Google Sans"/>
                <a:sym typeface="Google Sans"/>
              </a:rPr>
              <a:t>Process input </a:t>
            </a:r>
            <a:r>
              <a:rPr i="1" lang="en" sz="1100">
                <a:latin typeface="Google Sans"/>
                <a:ea typeface="Google Sans"/>
                <a:cs typeface="Google Sans"/>
                <a:sym typeface="Google Sans"/>
              </a:rPr>
              <a:t>translation, then</a:t>
            </a:r>
            <a:br>
              <a:rPr i="1" lang="en" sz="1100">
                <a:latin typeface="Google Sans"/>
                <a:ea typeface="Google Sans"/>
                <a:cs typeface="Google Sans"/>
                <a:sym typeface="Google Sans"/>
              </a:rPr>
            </a:br>
            <a:r>
              <a:rPr i="1" lang="en" sz="1100">
                <a:latin typeface="Google Sans"/>
                <a:ea typeface="Google Sans"/>
                <a:cs typeface="Google Sans"/>
                <a:sym typeface="Google Sans"/>
              </a:rPr>
              <a:t>execute command</a:t>
            </a:r>
            <a:endParaRPr i="1" sz="1100">
              <a:latin typeface="Google Sans"/>
              <a:ea typeface="Google Sans"/>
              <a:cs typeface="Google Sans"/>
              <a:sym typeface="Google Sans"/>
            </a:endParaRPr>
          </a:p>
        </p:txBody>
      </p:sp>
      <p:sp>
        <p:nvSpPr>
          <p:cNvPr id="180" name="Google Shape;180;p28"/>
          <p:cNvSpPr txBox="1"/>
          <p:nvPr/>
        </p:nvSpPr>
        <p:spPr>
          <a:xfrm>
            <a:off x="2924550" y="3578175"/>
            <a:ext cx="13584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input</a:t>
            </a:r>
            <a:endParaRPr sz="13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complete</a:t>
            </a:r>
            <a:endParaRPr sz="1300">
              <a:solidFill>
                <a:schemeClr val="dk2"/>
              </a:solidFill>
              <a:latin typeface="Google Sans"/>
              <a:ea typeface="Google Sans"/>
              <a:cs typeface="Google Sans"/>
              <a:sym typeface="Google Sans"/>
            </a:endParaRPr>
          </a:p>
        </p:txBody>
      </p:sp>
      <p:sp>
        <p:nvSpPr>
          <p:cNvPr id="181" name="Google Shape;181;p28"/>
          <p:cNvSpPr txBox="1"/>
          <p:nvPr/>
        </p:nvSpPr>
        <p:spPr>
          <a:xfrm>
            <a:off x="15894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1</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Audio input </a:t>
            </a:r>
            <a:endParaRPr sz="1300">
              <a:solidFill>
                <a:schemeClr val="dk2"/>
              </a:solidFill>
              <a:latin typeface="Google Sans"/>
              <a:ea typeface="Google Sans"/>
              <a:cs typeface="Google Sans"/>
              <a:sym typeface="Google Sans"/>
            </a:endParaRPr>
          </a:p>
          <a:p>
            <a:pPr indent="0" lvl="0" marL="0" rtl="0" algn="ctr">
              <a:spcBef>
                <a:spcPts val="0"/>
              </a:spcBef>
              <a:spcAft>
                <a:spcPts val="0"/>
              </a:spcAft>
              <a:buNone/>
            </a:pPr>
            <a:r>
              <a:rPr i="1" lang="en" sz="1100">
                <a:solidFill>
                  <a:schemeClr val="dk2"/>
                </a:solidFill>
                <a:latin typeface="Google Sans"/>
                <a:ea typeface="Google Sans"/>
                <a:cs typeface="Google Sans"/>
                <a:sym typeface="Google Sans"/>
              </a:rPr>
              <a:t>from microphone (sensor)</a:t>
            </a:r>
            <a:endParaRPr i="1" sz="1100">
              <a:solidFill>
                <a:schemeClr val="dk2"/>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1893000" y="1268837"/>
            <a:ext cx="5298749" cy="2307174"/>
          </a:xfrm>
          <a:prstGeom prst="rect">
            <a:avLst/>
          </a:prstGeom>
          <a:noFill/>
          <a:ln>
            <a:noFill/>
          </a:ln>
        </p:spPr>
      </p:pic>
      <p:sp>
        <p:nvSpPr>
          <p:cNvPr id="187" name="Google Shape;187;p29"/>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Basic Steps</a:t>
            </a:r>
            <a:endParaRPr/>
          </a:p>
        </p:txBody>
      </p:sp>
      <p:pic>
        <p:nvPicPr>
          <p:cNvPr id="188" name="Google Shape;188;p29"/>
          <p:cNvPicPr preferRelativeResize="0"/>
          <p:nvPr/>
        </p:nvPicPr>
        <p:blipFill>
          <a:blip r:embed="rId4">
            <a:alphaModFix/>
          </a:blip>
          <a:stretch>
            <a:fillRect/>
          </a:stretch>
        </p:blipFill>
        <p:spPr>
          <a:xfrm>
            <a:off x="2354725" y="1783775"/>
            <a:ext cx="232675" cy="244925"/>
          </a:xfrm>
          <a:prstGeom prst="rect">
            <a:avLst/>
          </a:prstGeom>
          <a:noFill/>
          <a:ln>
            <a:noFill/>
          </a:ln>
        </p:spPr>
      </p:pic>
      <p:pic>
        <p:nvPicPr>
          <p:cNvPr id="189" name="Google Shape;189;p29"/>
          <p:cNvPicPr preferRelativeResize="0"/>
          <p:nvPr/>
        </p:nvPicPr>
        <p:blipFill>
          <a:blip r:embed="rId5">
            <a:alphaModFix/>
          </a:blip>
          <a:stretch>
            <a:fillRect/>
          </a:stretch>
        </p:blipFill>
        <p:spPr>
          <a:xfrm>
            <a:off x="4464163" y="1761150"/>
            <a:ext cx="232675" cy="290186"/>
          </a:xfrm>
          <a:prstGeom prst="rect">
            <a:avLst/>
          </a:prstGeom>
          <a:noFill/>
          <a:ln>
            <a:noFill/>
          </a:ln>
        </p:spPr>
      </p:pic>
      <p:pic>
        <p:nvPicPr>
          <p:cNvPr id="190" name="Google Shape;190;p29"/>
          <p:cNvPicPr preferRelativeResize="0"/>
          <p:nvPr/>
        </p:nvPicPr>
        <p:blipFill>
          <a:blip r:embed="rId6">
            <a:alphaModFix/>
          </a:blip>
          <a:stretch>
            <a:fillRect/>
          </a:stretch>
        </p:blipFill>
        <p:spPr>
          <a:xfrm>
            <a:off x="6554137" y="1783775"/>
            <a:ext cx="244925" cy="244925"/>
          </a:xfrm>
          <a:prstGeom prst="rect">
            <a:avLst/>
          </a:prstGeom>
          <a:noFill/>
          <a:ln>
            <a:noFill/>
          </a:ln>
        </p:spPr>
      </p:pic>
      <p:sp>
        <p:nvSpPr>
          <p:cNvPr id="191" name="Google Shape;191;p29"/>
          <p:cNvSpPr txBox="1"/>
          <p:nvPr/>
        </p:nvSpPr>
        <p:spPr>
          <a:xfrm>
            <a:off x="36871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2</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Process input </a:t>
            </a:r>
            <a:r>
              <a:rPr i="1" lang="en" sz="1100">
                <a:solidFill>
                  <a:schemeClr val="dk2"/>
                </a:solidFill>
                <a:latin typeface="Google Sans"/>
                <a:ea typeface="Google Sans"/>
                <a:cs typeface="Google Sans"/>
                <a:sym typeface="Google Sans"/>
              </a:rPr>
              <a:t>translation, then</a:t>
            </a:r>
            <a:br>
              <a:rPr i="1" lang="en" sz="1100">
                <a:solidFill>
                  <a:schemeClr val="dk2"/>
                </a:solidFill>
                <a:latin typeface="Google Sans"/>
                <a:ea typeface="Google Sans"/>
                <a:cs typeface="Google Sans"/>
                <a:sym typeface="Google Sans"/>
              </a:rPr>
            </a:br>
            <a:r>
              <a:rPr i="1" lang="en" sz="1100">
                <a:solidFill>
                  <a:schemeClr val="dk2"/>
                </a:solidFill>
                <a:latin typeface="Google Sans"/>
                <a:ea typeface="Google Sans"/>
                <a:cs typeface="Google Sans"/>
                <a:sym typeface="Google Sans"/>
              </a:rPr>
              <a:t>execute command</a:t>
            </a:r>
            <a:endParaRPr i="1" sz="1100">
              <a:solidFill>
                <a:schemeClr val="dk2"/>
              </a:solidFill>
              <a:latin typeface="Google Sans"/>
              <a:ea typeface="Google Sans"/>
              <a:cs typeface="Google Sans"/>
              <a:sym typeface="Google Sans"/>
            </a:endParaRPr>
          </a:p>
        </p:txBody>
      </p:sp>
      <p:sp>
        <p:nvSpPr>
          <p:cNvPr id="192" name="Google Shape;192;p29"/>
          <p:cNvSpPr txBox="1"/>
          <p:nvPr/>
        </p:nvSpPr>
        <p:spPr>
          <a:xfrm>
            <a:off x="15894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1</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Audio input from microphone (sensor)</a:t>
            </a:r>
            <a:endParaRPr sz="1300">
              <a:solidFill>
                <a:schemeClr val="dk2"/>
              </a:solidFill>
              <a:latin typeface="Google Sans"/>
              <a:ea typeface="Google Sans"/>
              <a:cs typeface="Google Sans"/>
              <a:sym typeface="Google Sans"/>
            </a:endParaRPr>
          </a:p>
        </p:txBody>
      </p:sp>
      <p:sp>
        <p:nvSpPr>
          <p:cNvPr id="193" name="Google Shape;193;p29"/>
          <p:cNvSpPr txBox="1"/>
          <p:nvPr/>
        </p:nvSpPr>
        <p:spPr>
          <a:xfrm>
            <a:off x="2924550" y="3578175"/>
            <a:ext cx="13584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input</a:t>
            </a:r>
            <a:endParaRPr sz="13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complete</a:t>
            </a:r>
            <a:endParaRPr sz="1300">
              <a:solidFill>
                <a:schemeClr val="dk2"/>
              </a:solidFill>
              <a:latin typeface="Google Sans"/>
              <a:ea typeface="Google Sans"/>
              <a:cs typeface="Google Sans"/>
              <a:sym typeface="Google Sans"/>
            </a:endParaRPr>
          </a:p>
        </p:txBody>
      </p:sp>
      <p:sp>
        <p:nvSpPr>
          <p:cNvPr id="194" name="Google Shape;194;p29"/>
          <p:cNvSpPr txBox="1"/>
          <p:nvPr/>
        </p:nvSpPr>
        <p:spPr>
          <a:xfrm>
            <a:off x="57848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latin typeface="Google Sans"/>
                <a:ea typeface="Google Sans"/>
                <a:cs typeface="Google Sans"/>
                <a:sym typeface="Google Sans"/>
              </a:rPr>
              <a:t>Step 3</a:t>
            </a:r>
            <a:endParaRPr b="1">
              <a:latin typeface="Google Sans"/>
              <a:ea typeface="Google Sans"/>
              <a:cs typeface="Google Sans"/>
              <a:sym typeface="Google Sans"/>
            </a:endParaRPr>
          </a:p>
          <a:p>
            <a:pPr indent="0" lvl="0" marL="0" rtl="0" algn="ctr">
              <a:spcBef>
                <a:spcPts val="0"/>
              </a:spcBef>
              <a:spcAft>
                <a:spcPts val="0"/>
              </a:spcAft>
              <a:buNone/>
            </a:pPr>
            <a:r>
              <a:rPr lang="en" sz="1300">
                <a:latin typeface="Google Sans"/>
                <a:ea typeface="Google Sans"/>
                <a:cs typeface="Google Sans"/>
                <a:sym typeface="Google Sans"/>
              </a:rPr>
              <a:t>Generate Output </a:t>
            </a:r>
            <a:endParaRPr sz="1300">
              <a:latin typeface="Google Sans"/>
              <a:ea typeface="Google Sans"/>
              <a:cs typeface="Google Sans"/>
              <a:sym typeface="Google Sans"/>
            </a:endParaRPr>
          </a:p>
          <a:p>
            <a:pPr indent="0" lvl="0" marL="0" rtl="0" algn="ctr">
              <a:spcBef>
                <a:spcPts val="0"/>
              </a:spcBef>
              <a:spcAft>
                <a:spcPts val="0"/>
              </a:spcAft>
              <a:buNone/>
            </a:pPr>
            <a:r>
              <a:rPr i="1" lang="en" sz="1100">
                <a:latin typeface="Google Sans"/>
                <a:ea typeface="Google Sans"/>
                <a:cs typeface="Google Sans"/>
                <a:sym typeface="Google Sans"/>
              </a:rPr>
              <a:t>play response through embedded speaker</a:t>
            </a:r>
            <a:endParaRPr i="1" sz="11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3">
            <a:alphaModFix/>
          </a:blip>
          <a:srcRect b="13996" l="0" r="0" t="15916"/>
          <a:stretch/>
        </p:blipFill>
        <p:spPr>
          <a:xfrm>
            <a:off x="1584200" y="1172475"/>
            <a:ext cx="5789126" cy="2390176"/>
          </a:xfrm>
          <a:prstGeom prst="rect">
            <a:avLst/>
          </a:prstGeom>
          <a:noFill/>
          <a:ln>
            <a:noFill/>
          </a:ln>
        </p:spPr>
      </p:pic>
      <p:sp>
        <p:nvSpPr>
          <p:cNvPr id="200" name="Google Shape;200;p30"/>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pic>
        <p:nvPicPr>
          <p:cNvPr id="201" name="Google Shape;201;p30"/>
          <p:cNvPicPr preferRelativeResize="0"/>
          <p:nvPr/>
        </p:nvPicPr>
        <p:blipFill>
          <a:blip r:embed="rId4">
            <a:alphaModFix/>
          </a:blip>
          <a:stretch>
            <a:fillRect/>
          </a:stretch>
        </p:blipFill>
        <p:spPr>
          <a:xfrm>
            <a:off x="2354725" y="1783775"/>
            <a:ext cx="232675" cy="244925"/>
          </a:xfrm>
          <a:prstGeom prst="rect">
            <a:avLst/>
          </a:prstGeom>
          <a:noFill/>
          <a:ln>
            <a:noFill/>
          </a:ln>
        </p:spPr>
      </p:pic>
      <p:pic>
        <p:nvPicPr>
          <p:cNvPr id="202" name="Google Shape;202;p30"/>
          <p:cNvPicPr preferRelativeResize="0"/>
          <p:nvPr/>
        </p:nvPicPr>
        <p:blipFill>
          <a:blip r:embed="rId5">
            <a:alphaModFix/>
          </a:blip>
          <a:stretch>
            <a:fillRect/>
          </a:stretch>
        </p:blipFill>
        <p:spPr>
          <a:xfrm>
            <a:off x="4464163" y="1761150"/>
            <a:ext cx="232675" cy="290186"/>
          </a:xfrm>
          <a:prstGeom prst="rect">
            <a:avLst/>
          </a:prstGeom>
          <a:noFill/>
          <a:ln>
            <a:noFill/>
          </a:ln>
        </p:spPr>
      </p:pic>
      <p:pic>
        <p:nvPicPr>
          <p:cNvPr id="203" name="Google Shape;203;p30"/>
          <p:cNvPicPr preferRelativeResize="0"/>
          <p:nvPr/>
        </p:nvPicPr>
        <p:blipFill>
          <a:blip r:embed="rId6">
            <a:alphaModFix/>
          </a:blip>
          <a:stretch>
            <a:fillRect/>
          </a:stretch>
        </p:blipFill>
        <p:spPr>
          <a:xfrm>
            <a:off x="6554137" y="1783775"/>
            <a:ext cx="244925" cy="244925"/>
          </a:xfrm>
          <a:prstGeom prst="rect">
            <a:avLst/>
          </a:prstGeom>
          <a:noFill/>
          <a:ln>
            <a:noFill/>
          </a:ln>
        </p:spPr>
      </p:pic>
      <p:sp>
        <p:nvSpPr>
          <p:cNvPr id="204" name="Google Shape;204;p30"/>
          <p:cNvSpPr txBox="1"/>
          <p:nvPr/>
        </p:nvSpPr>
        <p:spPr>
          <a:xfrm>
            <a:off x="15894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1</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Audio</a:t>
            </a:r>
            <a:r>
              <a:rPr lang="en" sz="1300">
                <a:solidFill>
                  <a:schemeClr val="dk1"/>
                </a:solidFill>
                <a:latin typeface="Google Sans"/>
                <a:ea typeface="Google Sans"/>
                <a:cs typeface="Google Sans"/>
                <a:sym typeface="Google Sans"/>
              </a:rPr>
              <a:t> </a:t>
            </a:r>
            <a:r>
              <a:rPr b="1" lang="en" sz="1300">
                <a:solidFill>
                  <a:schemeClr val="dk1"/>
                </a:solidFill>
                <a:latin typeface="Google Sans"/>
                <a:ea typeface="Google Sans"/>
                <a:cs typeface="Google Sans"/>
                <a:sym typeface="Google Sans"/>
              </a:rPr>
              <a:t>input</a:t>
            </a:r>
            <a:r>
              <a:rPr lang="en" sz="1300">
                <a:solidFill>
                  <a:schemeClr val="dk1"/>
                </a:solidFill>
                <a:latin typeface="Google Sans"/>
                <a:ea typeface="Google Sans"/>
                <a:cs typeface="Google Sans"/>
                <a:sym typeface="Google Sans"/>
              </a:rPr>
              <a:t> </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i="1" lang="en" sz="1100">
                <a:solidFill>
                  <a:schemeClr val="dk2"/>
                </a:solidFill>
                <a:latin typeface="Google Sans"/>
                <a:ea typeface="Google Sans"/>
                <a:cs typeface="Google Sans"/>
                <a:sym typeface="Google Sans"/>
              </a:rPr>
              <a:t>from microphone </a:t>
            </a:r>
            <a:r>
              <a:rPr b="1" i="1" lang="en" sz="1100">
                <a:solidFill>
                  <a:schemeClr val="dk1"/>
                </a:solidFill>
                <a:latin typeface="Google Sans"/>
                <a:ea typeface="Google Sans"/>
                <a:cs typeface="Google Sans"/>
                <a:sym typeface="Google Sans"/>
              </a:rPr>
              <a:t>(sensor)</a:t>
            </a:r>
            <a:endParaRPr b="1" i="1" sz="1100">
              <a:solidFill>
                <a:schemeClr val="dk1"/>
              </a:solidFill>
              <a:latin typeface="Google Sans"/>
              <a:ea typeface="Google Sans"/>
              <a:cs typeface="Google Sans"/>
              <a:sym typeface="Google Sans"/>
            </a:endParaRPr>
          </a:p>
        </p:txBody>
      </p:sp>
      <p:sp>
        <p:nvSpPr>
          <p:cNvPr id="205" name="Google Shape;205;p30"/>
          <p:cNvSpPr txBox="1"/>
          <p:nvPr/>
        </p:nvSpPr>
        <p:spPr>
          <a:xfrm>
            <a:off x="2924550" y="3578175"/>
            <a:ext cx="13584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input</a:t>
            </a:r>
            <a:endParaRPr sz="13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complete</a:t>
            </a:r>
            <a:endParaRPr sz="1300">
              <a:solidFill>
                <a:schemeClr val="dk2"/>
              </a:solidFill>
              <a:latin typeface="Google Sans"/>
              <a:ea typeface="Google Sans"/>
              <a:cs typeface="Google Sans"/>
              <a:sym typeface="Google Sans"/>
            </a:endParaRPr>
          </a:p>
        </p:txBody>
      </p:sp>
      <p:sp>
        <p:nvSpPr>
          <p:cNvPr id="206" name="Google Shape;206;p30"/>
          <p:cNvSpPr txBox="1"/>
          <p:nvPr/>
        </p:nvSpPr>
        <p:spPr>
          <a:xfrm>
            <a:off x="36871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2</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Process input </a:t>
            </a:r>
            <a:r>
              <a:rPr i="1" lang="en" sz="1100">
                <a:solidFill>
                  <a:schemeClr val="dk2"/>
                </a:solidFill>
                <a:latin typeface="Google Sans"/>
                <a:ea typeface="Google Sans"/>
                <a:cs typeface="Google Sans"/>
                <a:sym typeface="Google Sans"/>
              </a:rPr>
              <a:t>translation, then</a:t>
            </a:r>
            <a:br>
              <a:rPr i="1" lang="en" sz="1100">
                <a:solidFill>
                  <a:schemeClr val="dk2"/>
                </a:solidFill>
                <a:latin typeface="Google Sans"/>
                <a:ea typeface="Google Sans"/>
                <a:cs typeface="Google Sans"/>
                <a:sym typeface="Google Sans"/>
              </a:rPr>
            </a:br>
            <a:r>
              <a:rPr i="1" lang="en" sz="1100">
                <a:solidFill>
                  <a:schemeClr val="dk2"/>
                </a:solidFill>
                <a:latin typeface="Google Sans"/>
                <a:ea typeface="Google Sans"/>
                <a:cs typeface="Google Sans"/>
                <a:sym typeface="Google Sans"/>
              </a:rPr>
              <a:t>execute command</a:t>
            </a:r>
            <a:endParaRPr i="1" sz="1100">
              <a:solidFill>
                <a:schemeClr val="dk2"/>
              </a:solidFill>
              <a:latin typeface="Google Sans"/>
              <a:ea typeface="Google Sans"/>
              <a:cs typeface="Google Sans"/>
              <a:sym typeface="Google Sans"/>
            </a:endParaRPr>
          </a:p>
        </p:txBody>
      </p:sp>
      <p:sp>
        <p:nvSpPr>
          <p:cNvPr id="207" name="Google Shape;207;p30"/>
          <p:cNvSpPr txBox="1"/>
          <p:nvPr/>
        </p:nvSpPr>
        <p:spPr>
          <a:xfrm>
            <a:off x="2924550" y="3578175"/>
            <a:ext cx="13584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input</a:t>
            </a:r>
            <a:endParaRPr sz="13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complete</a:t>
            </a:r>
            <a:endParaRPr sz="1300">
              <a:solidFill>
                <a:schemeClr val="dk2"/>
              </a:solidFill>
              <a:latin typeface="Google Sans"/>
              <a:ea typeface="Google Sans"/>
              <a:cs typeface="Google Sans"/>
              <a:sym typeface="Google Sans"/>
            </a:endParaRPr>
          </a:p>
        </p:txBody>
      </p:sp>
      <p:sp>
        <p:nvSpPr>
          <p:cNvPr id="208" name="Google Shape;208;p30"/>
          <p:cNvSpPr txBox="1"/>
          <p:nvPr/>
        </p:nvSpPr>
        <p:spPr>
          <a:xfrm>
            <a:off x="57848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3</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Generate Output </a:t>
            </a:r>
            <a:endParaRPr sz="1300">
              <a:solidFill>
                <a:schemeClr val="dk2"/>
              </a:solidFill>
              <a:latin typeface="Google Sans"/>
              <a:ea typeface="Google Sans"/>
              <a:cs typeface="Google Sans"/>
              <a:sym typeface="Google Sans"/>
            </a:endParaRPr>
          </a:p>
          <a:p>
            <a:pPr indent="0" lvl="0" marL="0" rtl="0" algn="ctr">
              <a:spcBef>
                <a:spcPts val="0"/>
              </a:spcBef>
              <a:spcAft>
                <a:spcPts val="0"/>
              </a:spcAft>
              <a:buNone/>
            </a:pPr>
            <a:r>
              <a:rPr i="1" lang="en" sz="1100">
                <a:solidFill>
                  <a:schemeClr val="dk2"/>
                </a:solidFill>
                <a:latin typeface="Google Sans"/>
                <a:ea typeface="Google Sans"/>
                <a:cs typeface="Google Sans"/>
                <a:sym typeface="Google Sans"/>
              </a:rPr>
              <a:t>play response through embedded speaker</a:t>
            </a:r>
            <a:endParaRPr i="1" sz="1100">
              <a:solidFill>
                <a:schemeClr val="dk2"/>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p:nvPr/>
        </p:nvSpPr>
        <p:spPr>
          <a:xfrm>
            <a:off x="412975" y="126266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Motion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Gyroscope, radar, magnetometer, accelerator </a:t>
            </a:r>
            <a:endParaRPr>
              <a:latin typeface="Google Sans"/>
              <a:ea typeface="Google Sans"/>
              <a:cs typeface="Google Sans"/>
              <a:sym typeface="Google Sans"/>
            </a:endParaRPr>
          </a:p>
        </p:txBody>
      </p:sp>
      <p:sp>
        <p:nvSpPr>
          <p:cNvPr id="214" name="Google Shape;214;p31"/>
          <p:cNvSpPr/>
          <p:nvPr/>
        </p:nvSpPr>
        <p:spPr>
          <a:xfrm>
            <a:off x="3362375" y="1262663"/>
            <a:ext cx="2496600" cy="854100"/>
          </a:xfrm>
          <a:prstGeom prst="roundRect">
            <a:avLst>
              <a:gd fmla="val 16667" name="adj"/>
            </a:avLst>
          </a:prstGeom>
          <a:solidFill>
            <a:schemeClr val="accent1"/>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Acoustic Sensors</a:t>
            </a:r>
            <a:endParaRPr b="1">
              <a:solidFill>
                <a:schemeClr val="lt2"/>
              </a:solidFill>
              <a:latin typeface="Google Sans"/>
              <a:ea typeface="Google Sans"/>
              <a:cs typeface="Google Sans"/>
              <a:sym typeface="Google Sans"/>
            </a:endParaRPr>
          </a:p>
          <a:p>
            <a:pPr indent="0" lvl="0" marL="0" rtl="0" algn="ctr">
              <a:spcBef>
                <a:spcPts val="0"/>
              </a:spcBef>
              <a:spcAft>
                <a:spcPts val="0"/>
              </a:spcAft>
              <a:buNone/>
            </a:pPr>
            <a:r>
              <a:rPr lang="en">
                <a:solidFill>
                  <a:schemeClr val="lt2"/>
                </a:solidFill>
                <a:latin typeface="Google Sans"/>
                <a:ea typeface="Google Sans"/>
                <a:cs typeface="Google Sans"/>
                <a:sym typeface="Google Sans"/>
              </a:rPr>
              <a:t>Ultrasonic, Microphones, Geophones, Vibrometers</a:t>
            </a:r>
            <a:endParaRPr>
              <a:solidFill>
                <a:schemeClr val="lt2"/>
              </a:solidFill>
              <a:latin typeface="Google Sans"/>
              <a:ea typeface="Google Sans"/>
              <a:cs typeface="Google Sans"/>
              <a:sym typeface="Google Sans"/>
            </a:endParaRPr>
          </a:p>
        </p:txBody>
      </p:sp>
      <p:sp>
        <p:nvSpPr>
          <p:cNvPr id="215" name="Google Shape;215;p31"/>
          <p:cNvSpPr/>
          <p:nvPr/>
        </p:nvSpPr>
        <p:spPr>
          <a:xfrm>
            <a:off x="6311775" y="126266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Environmental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Temperature, Humidity, Pressure, IR, etc.</a:t>
            </a:r>
            <a:endParaRPr>
              <a:latin typeface="Google Sans"/>
              <a:ea typeface="Google Sans"/>
              <a:cs typeface="Google Sans"/>
              <a:sym typeface="Google Sans"/>
            </a:endParaRPr>
          </a:p>
        </p:txBody>
      </p:sp>
      <p:sp>
        <p:nvSpPr>
          <p:cNvPr id="216" name="Google Shape;216;p31"/>
          <p:cNvSpPr/>
          <p:nvPr/>
        </p:nvSpPr>
        <p:spPr>
          <a:xfrm>
            <a:off x="412975" y="2522200"/>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Touchscreen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Capacitive, IR</a:t>
            </a:r>
            <a:endParaRPr>
              <a:latin typeface="Google Sans"/>
              <a:ea typeface="Google Sans"/>
              <a:cs typeface="Google Sans"/>
              <a:sym typeface="Google Sans"/>
            </a:endParaRPr>
          </a:p>
        </p:txBody>
      </p:sp>
      <p:sp>
        <p:nvSpPr>
          <p:cNvPr id="217" name="Google Shape;217;p31"/>
          <p:cNvSpPr/>
          <p:nvPr/>
        </p:nvSpPr>
        <p:spPr>
          <a:xfrm>
            <a:off x="3362375" y="2522188"/>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Image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Thermal, Image</a:t>
            </a:r>
            <a:endParaRPr>
              <a:latin typeface="Google Sans"/>
              <a:ea typeface="Google Sans"/>
              <a:cs typeface="Google Sans"/>
              <a:sym typeface="Google Sans"/>
            </a:endParaRPr>
          </a:p>
        </p:txBody>
      </p:sp>
      <p:sp>
        <p:nvSpPr>
          <p:cNvPr id="218" name="Google Shape;218;p31"/>
          <p:cNvSpPr/>
          <p:nvPr/>
        </p:nvSpPr>
        <p:spPr>
          <a:xfrm>
            <a:off x="6311775" y="2522188"/>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Biometric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Fingerprint, Heart rate, etc.</a:t>
            </a:r>
            <a:endParaRPr>
              <a:latin typeface="Google Sans"/>
              <a:ea typeface="Google Sans"/>
              <a:cs typeface="Google Sans"/>
              <a:sym typeface="Google Sans"/>
            </a:endParaRPr>
          </a:p>
        </p:txBody>
      </p:sp>
      <p:sp>
        <p:nvSpPr>
          <p:cNvPr id="219" name="Google Shape;219;p31"/>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Endpoints Have </a:t>
            </a:r>
            <a:r>
              <a:rPr b="1" lang="en"/>
              <a:t>Sensors</a:t>
            </a:r>
            <a:r>
              <a:rPr lang="en"/>
              <a:t>, Tons of Sensors</a:t>
            </a:r>
            <a:endParaRPr/>
          </a:p>
        </p:txBody>
      </p:sp>
      <p:sp>
        <p:nvSpPr>
          <p:cNvPr id="220" name="Google Shape;220;p31"/>
          <p:cNvSpPr/>
          <p:nvPr/>
        </p:nvSpPr>
        <p:spPr>
          <a:xfrm>
            <a:off x="3362375" y="378171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Rotation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Encoders</a:t>
            </a:r>
            <a:endParaRPr>
              <a:latin typeface="Google Sans"/>
              <a:ea typeface="Google Sans"/>
              <a:cs typeface="Google Sans"/>
              <a:sym typeface="Google Sans"/>
            </a:endParaRPr>
          </a:p>
        </p:txBody>
      </p:sp>
      <p:sp>
        <p:nvSpPr>
          <p:cNvPr id="221" name="Google Shape;221;p31"/>
          <p:cNvSpPr/>
          <p:nvPr/>
        </p:nvSpPr>
        <p:spPr>
          <a:xfrm>
            <a:off x="412975" y="378171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Force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Pressure, Strain</a:t>
            </a:r>
            <a:endParaRPr b="1">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p:nvPr/>
        </p:nvSpPr>
        <p:spPr>
          <a:xfrm>
            <a:off x="412975" y="126266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Motion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Gyroscope, radar, magnetometer, accelerator </a:t>
            </a:r>
            <a:endParaRPr>
              <a:latin typeface="Google Sans"/>
              <a:ea typeface="Google Sans"/>
              <a:cs typeface="Google Sans"/>
              <a:sym typeface="Google Sans"/>
            </a:endParaRPr>
          </a:p>
        </p:txBody>
      </p:sp>
      <p:sp>
        <p:nvSpPr>
          <p:cNvPr id="227" name="Google Shape;227;p32"/>
          <p:cNvSpPr/>
          <p:nvPr/>
        </p:nvSpPr>
        <p:spPr>
          <a:xfrm>
            <a:off x="3362375" y="126266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Acoustic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Ultrasonic, Microphones, Geophones, Vibrometers</a:t>
            </a:r>
            <a:endParaRPr>
              <a:latin typeface="Google Sans"/>
              <a:ea typeface="Google Sans"/>
              <a:cs typeface="Google Sans"/>
              <a:sym typeface="Google Sans"/>
            </a:endParaRPr>
          </a:p>
        </p:txBody>
      </p:sp>
      <p:sp>
        <p:nvSpPr>
          <p:cNvPr id="228" name="Google Shape;228;p32"/>
          <p:cNvSpPr/>
          <p:nvPr/>
        </p:nvSpPr>
        <p:spPr>
          <a:xfrm>
            <a:off x="6311775" y="126266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Environmental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Temperature, Humidity, Pressure, IR, etc.</a:t>
            </a:r>
            <a:endParaRPr>
              <a:latin typeface="Google Sans"/>
              <a:ea typeface="Google Sans"/>
              <a:cs typeface="Google Sans"/>
              <a:sym typeface="Google Sans"/>
            </a:endParaRPr>
          </a:p>
        </p:txBody>
      </p:sp>
      <p:sp>
        <p:nvSpPr>
          <p:cNvPr id="229" name="Google Shape;229;p32"/>
          <p:cNvSpPr/>
          <p:nvPr/>
        </p:nvSpPr>
        <p:spPr>
          <a:xfrm>
            <a:off x="412975" y="2522200"/>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Touchscreen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Capacitive, IR</a:t>
            </a:r>
            <a:endParaRPr>
              <a:latin typeface="Google Sans"/>
              <a:ea typeface="Google Sans"/>
              <a:cs typeface="Google Sans"/>
              <a:sym typeface="Google Sans"/>
            </a:endParaRPr>
          </a:p>
        </p:txBody>
      </p:sp>
      <p:sp>
        <p:nvSpPr>
          <p:cNvPr id="230" name="Google Shape;230;p32"/>
          <p:cNvSpPr/>
          <p:nvPr/>
        </p:nvSpPr>
        <p:spPr>
          <a:xfrm>
            <a:off x="3362375" y="2522188"/>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Image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Thermal, Image</a:t>
            </a:r>
            <a:endParaRPr>
              <a:latin typeface="Google Sans"/>
              <a:ea typeface="Google Sans"/>
              <a:cs typeface="Google Sans"/>
              <a:sym typeface="Google Sans"/>
            </a:endParaRPr>
          </a:p>
        </p:txBody>
      </p:sp>
      <p:sp>
        <p:nvSpPr>
          <p:cNvPr id="231" name="Google Shape;231;p32"/>
          <p:cNvSpPr/>
          <p:nvPr/>
        </p:nvSpPr>
        <p:spPr>
          <a:xfrm>
            <a:off x="6311775" y="2522188"/>
            <a:ext cx="2496600" cy="854100"/>
          </a:xfrm>
          <a:prstGeom prst="roundRect">
            <a:avLst>
              <a:gd fmla="val 16667" name="adj"/>
            </a:avLst>
          </a:prstGeom>
          <a:solidFill>
            <a:schemeClr val="accen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Biometric Sensors</a:t>
            </a:r>
            <a:endParaRPr b="1">
              <a:solidFill>
                <a:schemeClr val="lt2"/>
              </a:solidFill>
              <a:latin typeface="Google Sans"/>
              <a:ea typeface="Google Sans"/>
              <a:cs typeface="Google Sans"/>
              <a:sym typeface="Google Sans"/>
            </a:endParaRPr>
          </a:p>
          <a:p>
            <a:pPr indent="0" lvl="0" marL="0" rtl="0" algn="ctr">
              <a:spcBef>
                <a:spcPts val="0"/>
              </a:spcBef>
              <a:spcAft>
                <a:spcPts val="0"/>
              </a:spcAft>
              <a:buNone/>
            </a:pPr>
            <a:r>
              <a:rPr lang="en">
                <a:solidFill>
                  <a:schemeClr val="lt2"/>
                </a:solidFill>
                <a:latin typeface="Google Sans"/>
                <a:ea typeface="Google Sans"/>
                <a:cs typeface="Google Sans"/>
                <a:sym typeface="Google Sans"/>
              </a:rPr>
              <a:t>Fingerprint, Heart rate, etc.</a:t>
            </a:r>
            <a:endParaRPr>
              <a:solidFill>
                <a:schemeClr val="lt2"/>
              </a:solidFill>
              <a:latin typeface="Google Sans"/>
              <a:ea typeface="Google Sans"/>
              <a:cs typeface="Google Sans"/>
              <a:sym typeface="Google Sans"/>
            </a:endParaRPr>
          </a:p>
        </p:txBody>
      </p:sp>
      <p:sp>
        <p:nvSpPr>
          <p:cNvPr id="232" name="Google Shape;232;p32"/>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Endpoints Have </a:t>
            </a:r>
            <a:r>
              <a:rPr b="1" lang="en"/>
              <a:t>Sensors</a:t>
            </a:r>
            <a:r>
              <a:rPr lang="en"/>
              <a:t>, Tons of Sensors</a:t>
            </a:r>
            <a:endParaRPr/>
          </a:p>
        </p:txBody>
      </p:sp>
      <p:sp>
        <p:nvSpPr>
          <p:cNvPr id="233" name="Google Shape;233;p32"/>
          <p:cNvSpPr/>
          <p:nvPr/>
        </p:nvSpPr>
        <p:spPr>
          <a:xfrm>
            <a:off x="3362375" y="378171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Rotation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Encoders</a:t>
            </a:r>
            <a:endParaRPr>
              <a:latin typeface="Google Sans"/>
              <a:ea typeface="Google Sans"/>
              <a:cs typeface="Google Sans"/>
              <a:sym typeface="Google Sans"/>
            </a:endParaRPr>
          </a:p>
        </p:txBody>
      </p:sp>
      <p:sp>
        <p:nvSpPr>
          <p:cNvPr id="234" name="Google Shape;234;p32"/>
          <p:cNvSpPr/>
          <p:nvPr/>
        </p:nvSpPr>
        <p:spPr>
          <a:xfrm>
            <a:off x="412975" y="378171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Force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Pressure, Strain</a:t>
            </a:r>
            <a:endParaRPr b="1">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Biometric Sensors</a:t>
            </a:r>
            <a:endParaRPr/>
          </a:p>
        </p:txBody>
      </p:sp>
      <p:pic>
        <p:nvPicPr>
          <p:cNvPr id="240" name="Google Shape;240;p33"/>
          <p:cNvPicPr preferRelativeResize="0"/>
          <p:nvPr/>
        </p:nvPicPr>
        <p:blipFill>
          <a:blip r:embed="rId4">
            <a:alphaModFix/>
          </a:blip>
          <a:stretch>
            <a:fillRect/>
          </a:stretch>
        </p:blipFill>
        <p:spPr>
          <a:xfrm>
            <a:off x="914125" y="1100600"/>
            <a:ext cx="2162950" cy="3244426"/>
          </a:xfrm>
          <a:prstGeom prst="rect">
            <a:avLst/>
          </a:prstGeom>
          <a:noFill/>
          <a:ln>
            <a:noFill/>
          </a:ln>
          <a:effectLst>
            <a:outerShdw blurRad="57150" rotWithShape="0" algn="bl" dir="5400000" dist="19050">
              <a:srgbClr val="000000">
                <a:alpha val="50000"/>
              </a:srgbClr>
            </a:outerShdw>
          </a:effectLst>
        </p:spPr>
      </p:pic>
      <p:sp>
        <p:nvSpPr>
          <p:cNvPr id="241" name="Google Shape;241;p33"/>
          <p:cNvSpPr txBox="1"/>
          <p:nvPr/>
        </p:nvSpPr>
        <p:spPr>
          <a:xfrm>
            <a:off x="179175" y="4642775"/>
            <a:ext cx="47205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Source: </a:t>
            </a:r>
            <a:r>
              <a:rPr lang="en">
                <a:solidFill>
                  <a:schemeClr val="dk2"/>
                </a:solidFill>
                <a:latin typeface="Google Sans"/>
                <a:ea typeface="Google Sans"/>
                <a:cs typeface="Google Sans"/>
                <a:sym typeface="Google Sans"/>
              </a:rPr>
              <a:t>Jacobs School of Engineering/UC San Diego</a:t>
            </a:r>
            <a:endParaRPr>
              <a:solidFill>
                <a:schemeClr val="dk2"/>
              </a:solidFill>
              <a:latin typeface="Google Sans"/>
              <a:ea typeface="Google Sans"/>
              <a:cs typeface="Google Sans"/>
              <a:sym typeface="Google Sans"/>
            </a:endParaRPr>
          </a:p>
        </p:txBody>
      </p:sp>
      <p:sp>
        <p:nvSpPr>
          <p:cNvPr id="242" name="Google Shape;242;p33"/>
          <p:cNvSpPr txBox="1"/>
          <p:nvPr/>
        </p:nvSpPr>
        <p:spPr>
          <a:xfrm rot="-5400000">
            <a:off x="1739475" y="2453575"/>
            <a:ext cx="2991900" cy="53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Non-invasive Glucose Monitoring</a:t>
            </a:r>
            <a:endParaRPr>
              <a:latin typeface="Google Sans"/>
              <a:ea typeface="Google Sans"/>
              <a:cs typeface="Google Sans"/>
              <a:sym typeface="Google Sans"/>
            </a:endParaRPr>
          </a:p>
        </p:txBody>
      </p:sp>
      <p:pic>
        <p:nvPicPr>
          <p:cNvPr id="243" name="Google Shape;243;p33"/>
          <p:cNvPicPr preferRelativeResize="0"/>
          <p:nvPr/>
        </p:nvPicPr>
        <p:blipFill>
          <a:blip r:embed="rId5">
            <a:alphaModFix/>
          </a:blip>
          <a:stretch>
            <a:fillRect/>
          </a:stretch>
        </p:blipFill>
        <p:spPr>
          <a:xfrm>
            <a:off x="4522200" y="1100600"/>
            <a:ext cx="3187324" cy="1793224"/>
          </a:xfrm>
          <a:prstGeom prst="rect">
            <a:avLst/>
          </a:prstGeom>
          <a:noFill/>
          <a:ln>
            <a:noFill/>
          </a:ln>
          <a:effectLst>
            <a:outerShdw blurRad="57150" rotWithShape="0" algn="bl" dir="5400000" dist="19050">
              <a:srgbClr val="000000">
                <a:alpha val="50000"/>
              </a:srgbClr>
            </a:outerShdw>
          </a:effectLst>
        </p:spPr>
      </p:pic>
      <p:sp>
        <p:nvSpPr>
          <p:cNvPr id="244" name="Google Shape;244;p33"/>
          <p:cNvSpPr txBox="1"/>
          <p:nvPr/>
        </p:nvSpPr>
        <p:spPr>
          <a:xfrm>
            <a:off x="4455050" y="3001975"/>
            <a:ext cx="38331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Fingerprint + Photoplethysmography (</a:t>
            </a:r>
            <a:r>
              <a:rPr b="1" lang="en">
                <a:latin typeface="Google Sans"/>
                <a:ea typeface="Google Sans"/>
                <a:cs typeface="Google Sans"/>
                <a:sym typeface="Google Sans"/>
              </a:rPr>
              <a:t>PPG</a:t>
            </a:r>
            <a:r>
              <a:rPr lang="en">
                <a:latin typeface="Google Sans"/>
                <a:ea typeface="Google Sans"/>
                <a:cs typeface="Google Sans"/>
                <a:sym typeface="Google Sans"/>
              </a:rPr>
              <a:t>)</a:t>
            </a:r>
            <a:endParaRPr>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p:nvPr/>
        </p:nvSpPr>
        <p:spPr>
          <a:xfrm>
            <a:off x="412975" y="126266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Motion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Gyroscope, radar, magnetometer, accelerator </a:t>
            </a:r>
            <a:endParaRPr>
              <a:latin typeface="Google Sans"/>
              <a:ea typeface="Google Sans"/>
              <a:cs typeface="Google Sans"/>
              <a:sym typeface="Google Sans"/>
            </a:endParaRPr>
          </a:p>
        </p:txBody>
      </p:sp>
      <p:sp>
        <p:nvSpPr>
          <p:cNvPr id="250" name="Google Shape;250;p34"/>
          <p:cNvSpPr/>
          <p:nvPr/>
        </p:nvSpPr>
        <p:spPr>
          <a:xfrm>
            <a:off x="3362375" y="126266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Acoustic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Ultrasonic, Microphones, Geophones, Vibrometers</a:t>
            </a:r>
            <a:endParaRPr>
              <a:latin typeface="Google Sans"/>
              <a:ea typeface="Google Sans"/>
              <a:cs typeface="Google Sans"/>
              <a:sym typeface="Google Sans"/>
            </a:endParaRPr>
          </a:p>
        </p:txBody>
      </p:sp>
      <p:sp>
        <p:nvSpPr>
          <p:cNvPr id="251" name="Google Shape;251;p34"/>
          <p:cNvSpPr/>
          <p:nvPr/>
        </p:nvSpPr>
        <p:spPr>
          <a:xfrm>
            <a:off x="6311775" y="126266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Environmental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Temperature, Humidity, Pressure, IR, etc.</a:t>
            </a:r>
            <a:endParaRPr>
              <a:latin typeface="Google Sans"/>
              <a:ea typeface="Google Sans"/>
              <a:cs typeface="Google Sans"/>
              <a:sym typeface="Google Sans"/>
            </a:endParaRPr>
          </a:p>
        </p:txBody>
      </p:sp>
      <p:sp>
        <p:nvSpPr>
          <p:cNvPr id="252" name="Google Shape;252;p34"/>
          <p:cNvSpPr/>
          <p:nvPr/>
        </p:nvSpPr>
        <p:spPr>
          <a:xfrm>
            <a:off x="412975" y="2522200"/>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Touchscreen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Capacitive, IR</a:t>
            </a:r>
            <a:endParaRPr>
              <a:latin typeface="Google Sans"/>
              <a:ea typeface="Google Sans"/>
              <a:cs typeface="Google Sans"/>
              <a:sym typeface="Google Sans"/>
            </a:endParaRPr>
          </a:p>
        </p:txBody>
      </p:sp>
      <p:sp>
        <p:nvSpPr>
          <p:cNvPr id="253" name="Google Shape;253;p34"/>
          <p:cNvSpPr/>
          <p:nvPr/>
        </p:nvSpPr>
        <p:spPr>
          <a:xfrm>
            <a:off x="3362375" y="2522188"/>
            <a:ext cx="2496600" cy="854100"/>
          </a:xfrm>
          <a:prstGeom prst="roundRect">
            <a:avLst>
              <a:gd fmla="val 16667" name="adj"/>
            </a:avLst>
          </a:prstGeom>
          <a:solidFill>
            <a:schemeClr val="accent4"/>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Image Sensors</a:t>
            </a:r>
            <a:endParaRPr b="1">
              <a:solidFill>
                <a:schemeClr val="lt2"/>
              </a:solidFill>
              <a:latin typeface="Google Sans"/>
              <a:ea typeface="Google Sans"/>
              <a:cs typeface="Google Sans"/>
              <a:sym typeface="Google Sans"/>
            </a:endParaRPr>
          </a:p>
          <a:p>
            <a:pPr indent="0" lvl="0" marL="0" rtl="0" algn="ctr">
              <a:spcBef>
                <a:spcPts val="0"/>
              </a:spcBef>
              <a:spcAft>
                <a:spcPts val="0"/>
              </a:spcAft>
              <a:buNone/>
            </a:pPr>
            <a:r>
              <a:rPr lang="en">
                <a:solidFill>
                  <a:schemeClr val="lt2"/>
                </a:solidFill>
                <a:latin typeface="Google Sans"/>
                <a:ea typeface="Google Sans"/>
                <a:cs typeface="Google Sans"/>
                <a:sym typeface="Google Sans"/>
              </a:rPr>
              <a:t>Thermal, Image</a:t>
            </a:r>
            <a:endParaRPr>
              <a:solidFill>
                <a:schemeClr val="lt2"/>
              </a:solidFill>
              <a:latin typeface="Google Sans"/>
              <a:ea typeface="Google Sans"/>
              <a:cs typeface="Google Sans"/>
              <a:sym typeface="Google Sans"/>
            </a:endParaRPr>
          </a:p>
        </p:txBody>
      </p:sp>
      <p:sp>
        <p:nvSpPr>
          <p:cNvPr id="254" name="Google Shape;254;p34"/>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Endpoints Have </a:t>
            </a:r>
            <a:r>
              <a:rPr b="1" lang="en"/>
              <a:t>Sensors</a:t>
            </a:r>
            <a:r>
              <a:rPr lang="en"/>
              <a:t>, Tons of Sensors</a:t>
            </a:r>
            <a:endParaRPr/>
          </a:p>
        </p:txBody>
      </p:sp>
      <p:sp>
        <p:nvSpPr>
          <p:cNvPr id="255" name="Google Shape;255;p34"/>
          <p:cNvSpPr/>
          <p:nvPr/>
        </p:nvSpPr>
        <p:spPr>
          <a:xfrm>
            <a:off x="3362375" y="378171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Rotation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Encoders</a:t>
            </a:r>
            <a:endParaRPr>
              <a:latin typeface="Google Sans"/>
              <a:ea typeface="Google Sans"/>
              <a:cs typeface="Google Sans"/>
              <a:sym typeface="Google Sans"/>
            </a:endParaRPr>
          </a:p>
        </p:txBody>
      </p:sp>
      <p:sp>
        <p:nvSpPr>
          <p:cNvPr id="256" name="Google Shape;256;p34"/>
          <p:cNvSpPr/>
          <p:nvPr/>
        </p:nvSpPr>
        <p:spPr>
          <a:xfrm>
            <a:off x="412975" y="3781713"/>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Force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Pressure, Strain</a:t>
            </a:r>
            <a:endParaRPr b="1">
              <a:latin typeface="Google Sans"/>
              <a:ea typeface="Google Sans"/>
              <a:cs typeface="Google Sans"/>
              <a:sym typeface="Google Sans"/>
            </a:endParaRPr>
          </a:p>
        </p:txBody>
      </p:sp>
      <p:sp>
        <p:nvSpPr>
          <p:cNvPr id="257" name="Google Shape;257;p34"/>
          <p:cNvSpPr/>
          <p:nvPr/>
        </p:nvSpPr>
        <p:spPr>
          <a:xfrm>
            <a:off x="6311775" y="2522188"/>
            <a:ext cx="2496600" cy="854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Biometric Sensors</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Fingerprint, Heart rate, etc.</a:t>
            </a:r>
            <a:endParaRPr>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Endpoints Have </a:t>
            </a:r>
            <a:r>
              <a:rPr b="1" lang="en"/>
              <a:t>Sensors</a:t>
            </a:r>
            <a:r>
              <a:rPr lang="en"/>
              <a:t>, Tons of Sensors</a:t>
            </a:r>
            <a:endParaRPr/>
          </a:p>
        </p:txBody>
      </p:sp>
      <p:pic>
        <p:nvPicPr>
          <p:cNvPr id="263" name="Google Shape;263;p35"/>
          <p:cNvPicPr preferRelativeResize="0"/>
          <p:nvPr/>
        </p:nvPicPr>
        <p:blipFill>
          <a:blip r:embed="rId3">
            <a:alphaModFix/>
          </a:blip>
          <a:stretch>
            <a:fillRect/>
          </a:stretch>
        </p:blipFill>
        <p:spPr>
          <a:xfrm>
            <a:off x="1507263" y="999449"/>
            <a:ext cx="5471472" cy="3647648"/>
          </a:xfrm>
          <a:prstGeom prst="rect">
            <a:avLst/>
          </a:prstGeom>
          <a:noFill/>
          <a:ln>
            <a:noFill/>
          </a:ln>
        </p:spPr>
      </p:pic>
      <p:sp>
        <p:nvSpPr>
          <p:cNvPr id="264" name="Google Shape;264;p35"/>
          <p:cNvSpPr/>
          <p:nvPr/>
        </p:nvSpPr>
        <p:spPr>
          <a:xfrm>
            <a:off x="4277550" y="3022825"/>
            <a:ext cx="561000" cy="606000"/>
          </a:xfrm>
          <a:prstGeom prst="rect">
            <a:avLst/>
          </a:prstGeom>
          <a:no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35"/>
          <p:cNvCxnSpPr/>
          <p:nvPr/>
        </p:nvCxnSpPr>
        <p:spPr>
          <a:xfrm rot="10800000">
            <a:off x="4891315" y="3676628"/>
            <a:ext cx="294600" cy="294600"/>
          </a:xfrm>
          <a:prstGeom prst="straightConnector1">
            <a:avLst/>
          </a:prstGeom>
          <a:noFill/>
          <a:ln cap="flat" cmpd="sng" w="28575">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6"/>
          <p:cNvPicPr preferRelativeResize="0"/>
          <p:nvPr/>
        </p:nvPicPr>
        <p:blipFill rotWithShape="1">
          <a:blip r:embed="rId3">
            <a:alphaModFix/>
          </a:blip>
          <a:srcRect b="3725" l="0" r="0" t="0"/>
          <a:stretch/>
        </p:blipFill>
        <p:spPr>
          <a:xfrm>
            <a:off x="1771700" y="1341675"/>
            <a:ext cx="5430701" cy="2254750"/>
          </a:xfrm>
          <a:prstGeom prst="rect">
            <a:avLst/>
          </a:prstGeom>
          <a:noFill/>
          <a:ln>
            <a:noFill/>
          </a:ln>
        </p:spPr>
      </p:pic>
      <p:pic>
        <p:nvPicPr>
          <p:cNvPr id="271" name="Google Shape;271;p36"/>
          <p:cNvPicPr preferRelativeResize="0"/>
          <p:nvPr/>
        </p:nvPicPr>
        <p:blipFill>
          <a:blip r:embed="rId4">
            <a:alphaModFix/>
          </a:blip>
          <a:stretch>
            <a:fillRect/>
          </a:stretch>
        </p:blipFill>
        <p:spPr>
          <a:xfrm>
            <a:off x="4464175" y="1761150"/>
            <a:ext cx="232675" cy="290179"/>
          </a:xfrm>
          <a:prstGeom prst="rect">
            <a:avLst/>
          </a:prstGeom>
          <a:noFill/>
          <a:ln>
            <a:noFill/>
          </a:ln>
        </p:spPr>
      </p:pic>
      <p:sp>
        <p:nvSpPr>
          <p:cNvPr id="272" name="Google Shape;272;p36"/>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Processing</a:t>
            </a:r>
            <a:endParaRPr/>
          </a:p>
        </p:txBody>
      </p:sp>
      <p:pic>
        <p:nvPicPr>
          <p:cNvPr id="273" name="Google Shape;273;p36"/>
          <p:cNvPicPr preferRelativeResize="0"/>
          <p:nvPr/>
        </p:nvPicPr>
        <p:blipFill>
          <a:blip r:embed="rId5">
            <a:alphaModFix/>
          </a:blip>
          <a:stretch>
            <a:fillRect/>
          </a:stretch>
        </p:blipFill>
        <p:spPr>
          <a:xfrm>
            <a:off x="2354725" y="1783775"/>
            <a:ext cx="232675" cy="244925"/>
          </a:xfrm>
          <a:prstGeom prst="rect">
            <a:avLst/>
          </a:prstGeom>
          <a:noFill/>
          <a:ln>
            <a:noFill/>
          </a:ln>
        </p:spPr>
      </p:pic>
      <p:pic>
        <p:nvPicPr>
          <p:cNvPr id="274" name="Google Shape;274;p36"/>
          <p:cNvPicPr preferRelativeResize="0"/>
          <p:nvPr/>
        </p:nvPicPr>
        <p:blipFill>
          <a:blip r:embed="rId6">
            <a:alphaModFix/>
          </a:blip>
          <a:stretch>
            <a:fillRect/>
          </a:stretch>
        </p:blipFill>
        <p:spPr>
          <a:xfrm>
            <a:off x="6554137" y="1783775"/>
            <a:ext cx="244925" cy="244925"/>
          </a:xfrm>
          <a:prstGeom prst="rect">
            <a:avLst/>
          </a:prstGeom>
          <a:noFill/>
          <a:ln>
            <a:noFill/>
          </a:ln>
        </p:spPr>
      </p:pic>
      <p:sp>
        <p:nvSpPr>
          <p:cNvPr id="275" name="Google Shape;275;p36"/>
          <p:cNvSpPr txBox="1"/>
          <p:nvPr/>
        </p:nvSpPr>
        <p:spPr>
          <a:xfrm>
            <a:off x="36871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2</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b="1" lang="en" sz="1300">
                <a:solidFill>
                  <a:schemeClr val="dk1"/>
                </a:solidFill>
                <a:latin typeface="Google Sans"/>
                <a:ea typeface="Google Sans"/>
                <a:cs typeface="Google Sans"/>
                <a:sym typeface="Google Sans"/>
              </a:rPr>
              <a:t>Process</a:t>
            </a:r>
            <a:r>
              <a:rPr lang="en" sz="1300">
                <a:solidFill>
                  <a:schemeClr val="dk2"/>
                </a:solidFill>
                <a:latin typeface="Google Sans"/>
                <a:ea typeface="Google Sans"/>
                <a:cs typeface="Google Sans"/>
                <a:sym typeface="Google Sans"/>
              </a:rPr>
              <a:t> input </a:t>
            </a:r>
            <a:r>
              <a:rPr i="1" lang="en" sz="1100">
                <a:solidFill>
                  <a:schemeClr val="dk2"/>
                </a:solidFill>
                <a:latin typeface="Google Sans"/>
                <a:ea typeface="Google Sans"/>
                <a:cs typeface="Google Sans"/>
                <a:sym typeface="Google Sans"/>
              </a:rPr>
              <a:t>translation, then</a:t>
            </a:r>
            <a:br>
              <a:rPr i="1" lang="en" sz="1100">
                <a:solidFill>
                  <a:schemeClr val="dk2"/>
                </a:solidFill>
                <a:latin typeface="Google Sans"/>
                <a:ea typeface="Google Sans"/>
                <a:cs typeface="Google Sans"/>
                <a:sym typeface="Google Sans"/>
              </a:rPr>
            </a:br>
            <a:r>
              <a:rPr i="1" lang="en" sz="1100">
                <a:solidFill>
                  <a:schemeClr val="dk2"/>
                </a:solidFill>
                <a:latin typeface="Google Sans"/>
                <a:ea typeface="Google Sans"/>
                <a:cs typeface="Google Sans"/>
                <a:sym typeface="Google Sans"/>
              </a:rPr>
              <a:t>execute command</a:t>
            </a:r>
            <a:endParaRPr i="1" sz="1100">
              <a:solidFill>
                <a:schemeClr val="dk2"/>
              </a:solidFill>
              <a:latin typeface="Google Sans"/>
              <a:ea typeface="Google Sans"/>
              <a:cs typeface="Google Sans"/>
              <a:sym typeface="Google Sans"/>
            </a:endParaRPr>
          </a:p>
        </p:txBody>
      </p:sp>
      <p:sp>
        <p:nvSpPr>
          <p:cNvPr id="276" name="Google Shape;276;p36"/>
          <p:cNvSpPr txBox="1"/>
          <p:nvPr/>
        </p:nvSpPr>
        <p:spPr>
          <a:xfrm>
            <a:off x="15894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1</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Audio input from microphone (sensor)</a:t>
            </a:r>
            <a:endParaRPr sz="1300">
              <a:solidFill>
                <a:schemeClr val="dk2"/>
              </a:solidFill>
              <a:latin typeface="Google Sans"/>
              <a:ea typeface="Google Sans"/>
              <a:cs typeface="Google Sans"/>
              <a:sym typeface="Google Sans"/>
            </a:endParaRPr>
          </a:p>
        </p:txBody>
      </p:sp>
      <p:sp>
        <p:nvSpPr>
          <p:cNvPr id="277" name="Google Shape;277;p36"/>
          <p:cNvSpPr txBox="1"/>
          <p:nvPr/>
        </p:nvSpPr>
        <p:spPr>
          <a:xfrm>
            <a:off x="2924550" y="3578175"/>
            <a:ext cx="13584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input</a:t>
            </a:r>
            <a:endParaRPr sz="13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complete</a:t>
            </a:r>
            <a:endParaRPr sz="1300">
              <a:solidFill>
                <a:schemeClr val="dk2"/>
              </a:solidFill>
              <a:latin typeface="Google Sans"/>
              <a:ea typeface="Google Sans"/>
              <a:cs typeface="Google Sans"/>
              <a:sym typeface="Google Sans"/>
            </a:endParaRPr>
          </a:p>
        </p:txBody>
      </p:sp>
      <p:sp>
        <p:nvSpPr>
          <p:cNvPr id="278" name="Google Shape;278;p36"/>
          <p:cNvSpPr txBox="1"/>
          <p:nvPr/>
        </p:nvSpPr>
        <p:spPr>
          <a:xfrm>
            <a:off x="57848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3</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Generate Output </a:t>
            </a:r>
            <a:endParaRPr sz="1300">
              <a:solidFill>
                <a:schemeClr val="dk2"/>
              </a:solidFill>
              <a:latin typeface="Google Sans"/>
              <a:ea typeface="Google Sans"/>
              <a:cs typeface="Google Sans"/>
              <a:sym typeface="Google Sans"/>
            </a:endParaRPr>
          </a:p>
          <a:p>
            <a:pPr indent="0" lvl="0" marL="0" rtl="0" algn="ctr">
              <a:spcBef>
                <a:spcPts val="0"/>
              </a:spcBef>
              <a:spcAft>
                <a:spcPts val="0"/>
              </a:spcAft>
              <a:buNone/>
            </a:pPr>
            <a:r>
              <a:rPr i="1" lang="en" sz="1100">
                <a:solidFill>
                  <a:schemeClr val="dk2"/>
                </a:solidFill>
                <a:latin typeface="Google Sans"/>
                <a:ea typeface="Google Sans"/>
                <a:cs typeface="Google Sans"/>
                <a:sym typeface="Google Sans"/>
              </a:rPr>
              <a:t>play response through embedded speaker</a:t>
            </a:r>
            <a:endParaRPr i="1" sz="1100">
              <a:solidFill>
                <a:schemeClr val="dk2"/>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t>Big</a:t>
            </a:r>
            <a:endParaRPr b="1"/>
          </a:p>
        </p:txBody>
      </p:sp>
      <p:pic>
        <p:nvPicPr>
          <p:cNvPr id="284" name="Google Shape;284;p37"/>
          <p:cNvPicPr preferRelativeResize="0"/>
          <p:nvPr/>
        </p:nvPicPr>
        <p:blipFill>
          <a:blip r:embed="rId3">
            <a:alphaModFix/>
          </a:blip>
          <a:stretch>
            <a:fillRect/>
          </a:stretch>
        </p:blipFill>
        <p:spPr>
          <a:xfrm rot="-9">
            <a:off x="344500" y="1132034"/>
            <a:ext cx="4141695" cy="332228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Makes </a:t>
            </a:r>
            <a:r>
              <a:rPr b="1" lang="en">
                <a:solidFill>
                  <a:schemeClr val="accent6"/>
                </a:solidFill>
              </a:rPr>
              <a:t>TinyML</a:t>
            </a:r>
            <a:r>
              <a:rPr lang="en"/>
              <a:t>?</a:t>
            </a:r>
            <a:endParaRPr/>
          </a:p>
        </p:txBody>
      </p:sp>
      <p:pic>
        <p:nvPicPr>
          <p:cNvPr id="93" name="Google Shape;93;p20"/>
          <p:cNvPicPr preferRelativeResize="0"/>
          <p:nvPr/>
        </p:nvPicPr>
        <p:blipFill>
          <a:blip r:embed="rId3">
            <a:alphaModFix/>
          </a:blip>
          <a:stretch>
            <a:fillRect/>
          </a:stretch>
        </p:blipFill>
        <p:spPr>
          <a:xfrm rot="-5400000">
            <a:off x="4328613" y="1927625"/>
            <a:ext cx="1073325" cy="1680225"/>
          </a:xfrm>
          <a:prstGeom prst="rect">
            <a:avLst/>
          </a:prstGeom>
          <a:noFill/>
          <a:ln>
            <a:noFill/>
          </a:ln>
        </p:spPr>
      </p:pic>
      <p:sp>
        <p:nvSpPr>
          <p:cNvPr id="94" name="Google Shape;94;p20"/>
          <p:cNvSpPr txBox="1"/>
          <p:nvPr>
            <p:ph idx="4294967295" type="title"/>
          </p:nvPr>
        </p:nvSpPr>
        <p:spPr>
          <a:xfrm>
            <a:off x="5962325" y="2290175"/>
            <a:ext cx="25746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4000">
                <a:solidFill>
                  <a:schemeClr val="dk2"/>
                </a:solidFill>
              </a:rPr>
              <a:t>TinyML</a:t>
            </a:r>
            <a:endParaRPr sz="4000">
              <a:solidFill>
                <a:schemeClr val="dk2"/>
              </a:solidFill>
            </a:endParaRPr>
          </a:p>
        </p:txBody>
      </p:sp>
      <p:pic>
        <p:nvPicPr>
          <p:cNvPr id="95" name="Google Shape;95;p20"/>
          <p:cNvPicPr preferRelativeResize="0"/>
          <p:nvPr/>
        </p:nvPicPr>
        <p:blipFill rotWithShape="1">
          <a:blip r:embed="rId4">
            <a:alphaModFix/>
          </a:blip>
          <a:srcRect b="0" l="0" r="0" t="43016"/>
          <a:stretch/>
        </p:blipFill>
        <p:spPr>
          <a:xfrm>
            <a:off x="1064550" y="2844746"/>
            <a:ext cx="2323625" cy="1849626"/>
          </a:xfrm>
          <a:prstGeom prst="rect">
            <a:avLst/>
          </a:prstGeom>
          <a:noFill/>
          <a:ln>
            <a:noFill/>
          </a:ln>
        </p:spPr>
      </p:pic>
      <p:pic>
        <p:nvPicPr>
          <p:cNvPr id="96" name="Google Shape;96;p20"/>
          <p:cNvPicPr preferRelativeResize="0"/>
          <p:nvPr/>
        </p:nvPicPr>
        <p:blipFill rotWithShape="1">
          <a:blip r:embed="rId5">
            <a:alphaModFix/>
          </a:blip>
          <a:srcRect b="56983" l="0" r="0" t="0"/>
          <a:stretch/>
        </p:blipFill>
        <p:spPr>
          <a:xfrm>
            <a:off x="1064550" y="1338650"/>
            <a:ext cx="2323625" cy="1396300"/>
          </a:xfrm>
          <a:prstGeom prst="rect">
            <a:avLst/>
          </a:prstGeom>
          <a:noFill/>
          <a:ln>
            <a:noFill/>
          </a:ln>
        </p:spPr>
      </p:pic>
      <p:sp>
        <p:nvSpPr>
          <p:cNvPr id="97" name="Google Shape;97;p20"/>
          <p:cNvSpPr txBox="1"/>
          <p:nvPr/>
        </p:nvSpPr>
        <p:spPr>
          <a:xfrm>
            <a:off x="1588713" y="1732750"/>
            <a:ext cx="12753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Medium"/>
                <a:ea typeface="Google Sans Medium"/>
                <a:cs typeface="Google Sans Medium"/>
                <a:sym typeface="Google Sans Medium"/>
              </a:rPr>
              <a:t>Embedded</a:t>
            </a:r>
            <a:endParaRPr>
              <a:solidFill>
                <a:schemeClr val="lt2"/>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a:solidFill>
                  <a:schemeClr val="lt2"/>
                </a:solidFill>
                <a:latin typeface="Google Sans Medium"/>
                <a:ea typeface="Google Sans Medium"/>
                <a:cs typeface="Google Sans Medium"/>
                <a:sym typeface="Google Sans Medium"/>
              </a:rPr>
              <a:t>Systems</a:t>
            </a:r>
            <a:endParaRPr>
              <a:solidFill>
                <a:schemeClr val="lt2"/>
              </a:solidFill>
              <a:latin typeface="Google Sans Medium"/>
              <a:ea typeface="Google Sans Medium"/>
              <a:cs typeface="Google Sans Medium"/>
              <a:sym typeface="Google Sans Medium"/>
            </a:endParaRPr>
          </a:p>
        </p:txBody>
      </p:sp>
      <p:sp>
        <p:nvSpPr>
          <p:cNvPr id="98" name="Google Shape;98;p20"/>
          <p:cNvSpPr txBox="1"/>
          <p:nvPr/>
        </p:nvSpPr>
        <p:spPr>
          <a:xfrm>
            <a:off x="1588713" y="3481396"/>
            <a:ext cx="12753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Medium"/>
                <a:ea typeface="Google Sans Medium"/>
                <a:cs typeface="Google Sans Medium"/>
                <a:sym typeface="Google Sans Medium"/>
              </a:rPr>
              <a:t>Machine</a:t>
            </a:r>
            <a:endParaRPr>
              <a:solidFill>
                <a:schemeClr val="dk2"/>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a:solidFill>
                  <a:schemeClr val="dk2"/>
                </a:solidFill>
                <a:latin typeface="Google Sans Medium"/>
                <a:ea typeface="Google Sans Medium"/>
                <a:cs typeface="Google Sans Medium"/>
                <a:sym typeface="Google Sans Medium"/>
              </a:rPr>
              <a:t>Learning</a:t>
            </a:r>
            <a:endParaRPr>
              <a:solidFill>
                <a:schemeClr val="dk2"/>
              </a:solidFill>
              <a:latin typeface="Google Sans Medium"/>
              <a:ea typeface="Google Sans Medium"/>
              <a:cs typeface="Google Sans Medium"/>
              <a:sym typeface="Google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Big</a:t>
            </a:r>
            <a:endParaRPr b="1"/>
          </a:p>
        </p:txBody>
      </p:sp>
      <p:pic>
        <p:nvPicPr>
          <p:cNvPr id="290" name="Google Shape;290;p38"/>
          <p:cNvPicPr preferRelativeResize="0"/>
          <p:nvPr/>
        </p:nvPicPr>
        <p:blipFill>
          <a:blip r:embed="rId4">
            <a:alphaModFix/>
          </a:blip>
          <a:stretch>
            <a:fillRect/>
          </a:stretch>
        </p:blipFill>
        <p:spPr>
          <a:xfrm>
            <a:off x="1178300" y="1569600"/>
            <a:ext cx="1883098" cy="1989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Big</a:t>
            </a:r>
            <a:endParaRPr b="1"/>
          </a:p>
        </p:txBody>
      </p:sp>
      <p:sp>
        <p:nvSpPr>
          <p:cNvPr id="296" name="Google Shape;296;p39"/>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561mm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t>Small</a:t>
            </a:r>
            <a:endParaRPr b="1"/>
          </a:p>
        </p:txBody>
      </p:sp>
      <p:sp>
        <p:nvSpPr>
          <p:cNvPr id="303" name="Google Shape;303;p40"/>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40"/>
          <p:cNvPicPr preferRelativeResize="0"/>
          <p:nvPr/>
        </p:nvPicPr>
        <p:blipFill>
          <a:blip r:embed="rId3">
            <a:alphaModFix/>
          </a:blip>
          <a:stretch>
            <a:fillRect/>
          </a:stretch>
        </p:blipFill>
        <p:spPr>
          <a:xfrm>
            <a:off x="3701600" y="820363"/>
            <a:ext cx="1740776" cy="3502775"/>
          </a:xfrm>
          <a:prstGeom prst="rect">
            <a:avLst/>
          </a:prstGeom>
          <a:noFill/>
          <a:ln>
            <a:noFill/>
          </a:ln>
        </p:spPr>
      </p:pic>
      <p:sp>
        <p:nvSpPr>
          <p:cNvPr id="305" name="Google Shape;305;p40"/>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561mm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Small</a:t>
            </a:r>
            <a:endParaRPr b="1"/>
          </a:p>
        </p:txBody>
      </p:sp>
      <p:sp>
        <p:nvSpPr>
          <p:cNvPr id="311" name="Google Shape;311;p41"/>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561mm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pic>
        <p:nvPicPr>
          <p:cNvPr id="313" name="Google Shape;313;p41"/>
          <p:cNvPicPr preferRelativeResize="0"/>
          <p:nvPr/>
        </p:nvPicPr>
        <p:blipFill>
          <a:blip r:embed="rId4">
            <a:alphaModFix/>
          </a:blip>
          <a:stretch>
            <a:fillRect/>
          </a:stretch>
        </p:blipFill>
        <p:spPr>
          <a:xfrm>
            <a:off x="4086667" y="2112450"/>
            <a:ext cx="970657" cy="9186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p:nvPr/>
        </p:nvSpPr>
        <p:spPr>
          <a:xfrm>
            <a:off x="4086675"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2"/>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Small</a:t>
            </a:r>
            <a:endParaRPr b="1"/>
          </a:p>
        </p:txBody>
      </p:sp>
      <p:sp>
        <p:nvSpPr>
          <p:cNvPr id="320" name="Google Shape;320;p42"/>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2"/>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561mm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22" name="Google Shape;322;p42"/>
          <p:cNvSpPr txBox="1"/>
          <p:nvPr/>
        </p:nvSpPr>
        <p:spPr>
          <a:xfrm>
            <a:off x="3974475" y="303105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Mobile SoC</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83</a:t>
            </a:r>
            <a:r>
              <a:rPr i="1" lang="en">
                <a:latin typeface="Google Sans"/>
                <a:ea typeface="Google Sans"/>
                <a:cs typeface="Google Sans"/>
                <a:sym typeface="Google Sans"/>
              </a:rPr>
              <a:t>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23" name="Google Shape;323;p42"/>
          <p:cNvSpPr txBox="1"/>
          <p:nvPr/>
        </p:nvSpPr>
        <p:spPr>
          <a:xfrm>
            <a:off x="3974400"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Google Sans"/>
                <a:ea typeface="Google Sans"/>
                <a:cs typeface="Google Sans"/>
                <a:sym typeface="Google Sans"/>
              </a:rPr>
              <a:t>SMALL</a:t>
            </a:r>
            <a:endParaRPr baseline="30000" i="1" sz="800">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p:nvPr/>
        </p:nvSpPr>
        <p:spPr>
          <a:xfrm>
            <a:off x="4086675"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Tiny</a:t>
            </a:r>
            <a:endParaRPr b="1"/>
          </a:p>
        </p:txBody>
      </p:sp>
      <p:sp>
        <p:nvSpPr>
          <p:cNvPr id="330" name="Google Shape;330;p43"/>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561mm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32" name="Google Shape;332;p43"/>
          <p:cNvSpPr txBox="1"/>
          <p:nvPr/>
        </p:nvSpPr>
        <p:spPr>
          <a:xfrm>
            <a:off x="3974475" y="303105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Mobile SoC</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83mm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33" name="Google Shape;333;p43"/>
          <p:cNvSpPr txBox="1"/>
          <p:nvPr/>
        </p:nvSpPr>
        <p:spPr>
          <a:xfrm>
            <a:off x="3974400"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Google Sans"/>
                <a:ea typeface="Google Sans"/>
                <a:cs typeface="Google Sans"/>
                <a:sym typeface="Google Sans"/>
              </a:rPr>
              <a:t>SMALL</a:t>
            </a:r>
            <a:endParaRPr baseline="30000" i="1" sz="800">
              <a:latin typeface="Google Sans"/>
              <a:ea typeface="Google Sans"/>
              <a:cs typeface="Google Sans"/>
              <a:sym typeface="Google Sans"/>
            </a:endParaRPr>
          </a:p>
        </p:txBody>
      </p:sp>
      <p:pic>
        <p:nvPicPr>
          <p:cNvPr id="334" name="Google Shape;334;p43"/>
          <p:cNvPicPr preferRelativeResize="0"/>
          <p:nvPr/>
        </p:nvPicPr>
        <p:blipFill>
          <a:blip r:embed="rId3">
            <a:alphaModFix/>
          </a:blip>
          <a:stretch>
            <a:fillRect/>
          </a:stretch>
        </p:blipFill>
        <p:spPr>
          <a:xfrm>
            <a:off x="6082755" y="1541936"/>
            <a:ext cx="1149250" cy="20596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p:nvPr/>
        </p:nvSpPr>
        <p:spPr>
          <a:xfrm>
            <a:off x="4086675"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4"/>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Tiny</a:t>
            </a:r>
            <a:endParaRPr b="1"/>
          </a:p>
        </p:txBody>
      </p:sp>
      <p:sp>
        <p:nvSpPr>
          <p:cNvPr id="341" name="Google Shape;341;p44"/>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561mm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43" name="Google Shape;343;p44"/>
          <p:cNvSpPr txBox="1"/>
          <p:nvPr/>
        </p:nvSpPr>
        <p:spPr>
          <a:xfrm>
            <a:off x="3974475" y="303105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Mobile SoC</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83mm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44" name="Google Shape;344;p44"/>
          <p:cNvSpPr txBox="1"/>
          <p:nvPr/>
        </p:nvSpPr>
        <p:spPr>
          <a:xfrm>
            <a:off x="3974400"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Google Sans"/>
                <a:ea typeface="Google Sans"/>
                <a:cs typeface="Google Sans"/>
                <a:sym typeface="Google Sans"/>
              </a:rPr>
              <a:t>SMALL</a:t>
            </a:r>
            <a:endParaRPr baseline="30000" i="1" sz="800">
              <a:latin typeface="Google Sans"/>
              <a:ea typeface="Google Sans"/>
              <a:cs typeface="Google Sans"/>
              <a:sym typeface="Google Sans"/>
            </a:endParaRPr>
          </a:p>
        </p:txBody>
      </p:sp>
      <p:pic>
        <p:nvPicPr>
          <p:cNvPr id="345" name="Google Shape;345;p44"/>
          <p:cNvPicPr preferRelativeResize="0"/>
          <p:nvPr/>
        </p:nvPicPr>
        <p:blipFill>
          <a:blip r:embed="rId3">
            <a:alphaModFix/>
          </a:blip>
          <a:stretch>
            <a:fillRect/>
          </a:stretch>
        </p:blipFill>
        <p:spPr>
          <a:xfrm>
            <a:off x="6074332" y="1845189"/>
            <a:ext cx="1149249" cy="14890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p:nvPr/>
        </p:nvSpPr>
        <p:spPr>
          <a:xfrm>
            <a:off x="4086675"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5"/>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Tiny</a:t>
            </a:r>
            <a:endParaRPr b="1"/>
          </a:p>
        </p:txBody>
      </p:sp>
      <p:sp>
        <p:nvSpPr>
          <p:cNvPr id="352" name="Google Shape;352;p45"/>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5"/>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561mm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54" name="Google Shape;354;p45"/>
          <p:cNvSpPr txBox="1"/>
          <p:nvPr/>
        </p:nvSpPr>
        <p:spPr>
          <a:xfrm>
            <a:off x="3974475" y="303105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Mobile SoC</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83mm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55" name="Google Shape;355;p45"/>
          <p:cNvSpPr txBox="1"/>
          <p:nvPr/>
        </p:nvSpPr>
        <p:spPr>
          <a:xfrm>
            <a:off x="3974400"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Google Sans"/>
                <a:ea typeface="Google Sans"/>
                <a:cs typeface="Google Sans"/>
                <a:sym typeface="Google Sans"/>
              </a:rPr>
              <a:t>SMALL</a:t>
            </a:r>
            <a:endParaRPr baseline="30000" i="1" sz="800">
              <a:latin typeface="Google Sans"/>
              <a:ea typeface="Google Sans"/>
              <a:cs typeface="Google Sans"/>
              <a:sym typeface="Google Sans"/>
            </a:endParaRPr>
          </a:p>
        </p:txBody>
      </p:sp>
      <p:pic>
        <p:nvPicPr>
          <p:cNvPr id="356" name="Google Shape;356;p45"/>
          <p:cNvPicPr preferRelativeResize="0"/>
          <p:nvPr/>
        </p:nvPicPr>
        <p:blipFill>
          <a:blip r:embed="rId4">
            <a:alphaModFix/>
          </a:blip>
          <a:stretch>
            <a:fillRect/>
          </a:stretch>
        </p:blipFill>
        <p:spPr>
          <a:xfrm>
            <a:off x="6225362" y="2130438"/>
            <a:ext cx="847180" cy="918599"/>
          </a:xfrm>
          <a:prstGeom prst="rect">
            <a:avLst/>
          </a:prstGeom>
          <a:noFill/>
          <a:ln>
            <a:noFill/>
          </a:ln>
        </p:spPr>
      </p:pic>
      <p:sp>
        <p:nvSpPr>
          <p:cNvPr id="357" name="Google Shape;357;p45"/>
          <p:cNvSpPr/>
          <p:nvPr/>
        </p:nvSpPr>
        <p:spPr>
          <a:xfrm>
            <a:off x="6555800" y="2431375"/>
            <a:ext cx="269400" cy="311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45"/>
          <p:cNvCxnSpPr/>
          <p:nvPr/>
        </p:nvCxnSpPr>
        <p:spPr>
          <a:xfrm flipH="1">
            <a:off x="6884200" y="2315650"/>
            <a:ext cx="432300" cy="269400"/>
          </a:xfrm>
          <a:prstGeom prst="straightConnector1">
            <a:avLst/>
          </a:prstGeom>
          <a:noFill/>
          <a:ln cap="flat" cmpd="sng" w="19050">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p:nvPr/>
        </p:nvSpPr>
        <p:spPr>
          <a:xfrm>
            <a:off x="4086675"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6"/>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Tiny</a:t>
            </a:r>
            <a:endParaRPr b="1"/>
          </a:p>
        </p:txBody>
      </p:sp>
      <p:sp>
        <p:nvSpPr>
          <p:cNvPr id="365" name="Google Shape;365;p46"/>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6"/>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561mm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67" name="Google Shape;367;p46"/>
          <p:cNvSpPr txBox="1"/>
          <p:nvPr/>
        </p:nvSpPr>
        <p:spPr>
          <a:xfrm>
            <a:off x="3974475" y="303105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Mobile SoC</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83mm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68" name="Google Shape;368;p46"/>
          <p:cNvSpPr txBox="1"/>
          <p:nvPr/>
        </p:nvSpPr>
        <p:spPr>
          <a:xfrm>
            <a:off x="3974400"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Google Sans"/>
                <a:ea typeface="Google Sans"/>
                <a:cs typeface="Google Sans"/>
                <a:sym typeface="Google Sans"/>
              </a:rPr>
              <a:t>SMALL</a:t>
            </a:r>
            <a:endParaRPr baseline="30000" i="1" sz="800">
              <a:latin typeface="Google Sans"/>
              <a:ea typeface="Google Sans"/>
              <a:cs typeface="Google Sans"/>
              <a:sym typeface="Google Sans"/>
            </a:endParaRPr>
          </a:p>
        </p:txBody>
      </p:sp>
      <p:sp>
        <p:nvSpPr>
          <p:cNvPr id="369" name="Google Shape;369;p46"/>
          <p:cNvSpPr/>
          <p:nvPr/>
        </p:nvSpPr>
        <p:spPr>
          <a:xfrm>
            <a:off x="6555800" y="2431375"/>
            <a:ext cx="269400" cy="31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txBox="1"/>
          <p:nvPr/>
        </p:nvSpPr>
        <p:spPr>
          <a:xfrm>
            <a:off x="6082825" y="2779375"/>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Apple 0778</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30</a:t>
            </a:r>
            <a:r>
              <a:rPr i="1" lang="en">
                <a:latin typeface="Google Sans"/>
                <a:ea typeface="Google Sans"/>
                <a:cs typeface="Google Sans"/>
                <a:sym typeface="Google Sans"/>
              </a:rPr>
              <a:t>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371" name="Google Shape;371;p46"/>
          <p:cNvSpPr txBox="1"/>
          <p:nvPr/>
        </p:nvSpPr>
        <p:spPr>
          <a:xfrm>
            <a:off x="6404050" y="2486275"/>
            <a:ext cx="5826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Google Sans"/>
                <a:ea typeface="Google Sans"/>
                <a:cs typeface="Google Sans"/>
                <a:sym typeface="Google Sans"/>
              </a:rPr>
              <a:t>TINY</a:t>
            </a:r>
            <a:endParaRPr baseline="30000" i="1" sz="100">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7"/>
          <p:cNvSpPr txBox="1"/>
          <p:nvPr>
            <p:ph idx="1" type="body"/>
          </p:nvPr>
        </p:nvSpPr>
        <p:spPr>
          <a:xfrm>
            <a:off x="348150" y="891150"/>
            <a:ext cx="8447700" cy="33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900">
                <a:solidFill>
                  <a:schemeClr val="dk1"/>
                </a:solidFill>
                <a:latin typeface="Google Sans"/>
                <a:ea typeface="Google Sans"/>
                <a:cs typeface="Google Sans"/>
                <a:sym typeface="Google Sans"/>
              </a:rPr>
              <a:t>We’re just getting started.</a:t>
            </a:r>
            <a:endParaRPr i="1" sz="3400">
              <a:solidFill>
                <a:schemeClr val="dk1"/>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1"/>
          <p:cNvPicPr preferRelativeResize="0"/>
          <p:nvPr/>
        </p:nvPicPr>
        <p:blipFill rotWithShape="1">
          <a:blip r:embed="rId3">
            <a:alphaModFix/>
          </a:blip>
          <a:srcRect b="0" l="0" r="0" t="43016"/>
          <a:stretch/>
        </p:blipFill>
        <p:spPr>
          <a:xfrm>
            <a:off x="1064550" y="2844796"/>
            <a:ext cx="2323625" cy="1849626"/>
          </a:xfrm>
          <a:prstGeom prst="rect">
            <a:avLst/>
          </a:prstGeom>
          <a:noFill/>
          <a:ln>
            <a:noFill/>
          </a:ln>
        </p:spPr>
      </p:pic>
      <p:sp>
        <p:nvSpPr>
          <p:cNvPr id="104" name="Google Shape;104;p21"/>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Makes </a:t>
            </a:r>
            <a:r>
              <a:rPr b="1" lang="en">
                <a:solidFill>
                  <a:schemeClr val="accent6"/>
                </a:solidFill>
              </a:rPr>
              <a:t>TinyML</a:t>
            </a:r>
            <a:r>
              <a:rPr lang="en"/>
              <a:t>?</a:t>
            </a:r>
            <a:endParaRPr/>
          </a:p>
        </p:txBody>
      </p:sp>
      <p:pic>
        <p:nvPicPr>
          <p:cNvPr id="105" name="Google Shape;105;p21"/>
          <p:cNvPicPr preferRelativeResize="0"/>
          <p:nvPr/>
        </p:nvPicPr>
        <p:blipFill>
          <a:blip r:embed="rId4">
            <a:alphaModFix/>
          </a:blip>
          <a:stretch>
            <a:fillRect/>
          </a:stretch>
        </p:blipFill>
        <p:spPr>
          <a:xfrm rot="-5400000">
            <a:off x="4328613" y="1927625"/>
            <a:ext cx="1073325" cy="1680225"/>
          </a:xfrm>
          <a:prstGeom prst="rect">
            <a:avLst/>
          </a:prstGeom>
          <a:noFill/>
          <a:ln>
            <a:noFill/>
          </a:ln>
        </p:spPr>
      </p:pic>
      <p:sp>
        <p:nvSpPr>
          <p:cNvPr id="106" name="Google Shape;106;p21"/>
          <p:cNvSpPr txBox="1"/>
          <p:nvPr>
            <p:ph idx="4294967295" type="title"/>
          </p:nvPr>
        </p:nvSpPr>
        <p:spPr>
          <a:xfrm>
            <a:off x="5962325" y="2290175"/>
            <a:ext cx="25746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4000">
                <a:solidFill>
                  <a:schemeClr val="dk2"/>
                </a:solidFill>
              </a:rPr>
              <a:t>TinyML</a:t>
            </a:r>
            <a:endParaRPr sz="4000">
              <a:solidFill>
                <a:schemeClr val="dk2"/>
              </a:solidFill>
            </a:endParaRPr>
          </a:p>
        </p:txBody>
      </p:sp>
      <p:pic>
        <p:nvPicPr>
          <p:cNvPr id="107" name="Google Shape;107;p21"/>
          <p:cNvPicPr preferRelativeResize="0"/>
          <p:nvPr/>
        </p:nvPicPr>
        <p:blipFill rotWithShape="1">
          <a:blip r:embed="rId5">
            <a:alphaModFix/>
          </a:blip>
          <a:srcRect b="56981" l="0" r="0" t="0"/>
          <a:stretch/>
        </p:blipFill>
        <p:spPr>
          <a:xfrm>
            <a:off x="1064550" y="1338493"/>
            <a:ext cx="2323625" cy="1396325"/>
          </a:xfrm>
          <a:prstGeom prst="rect">
            <a:avLst/>
          </a:prstGeom>
          <a:noFill/>
          <a:ln>
            <a:noFill/>
          </a:ln>
        </p:spPr>
      </p:pic>
      <p:sp>
        <p:nvSpPr>
          <p:cNvPr id="108" name="Google Shape;108;p21"/>
          <p:cNvSpPr txBox="1"/>
          <p:nvPr/>
        </p:nvSpPr>
        <p:spPr>
          <a:xfrm>
            <a:off x="1588713" y="1732750"/>
            <a:ext cx="12753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Medium"/>
                <a:ea typeface="Google Sans Medium"/>
                <a:cs typeface="Google Sans Medium"/>
                <a:sym typeface="Google Sans Medium"/>
              </a:rPr>
              <a:t>Embedded</a:t>
            </a:r>
            <a:endParaRPr>
              <a:solidFill>
                <a:schemeClr val="lt2"/>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a:solidFill>
                  <a:schemeClr val="lt2"/>
                </a:solidFill>
                <a:latin typeface="Google Sans Medium"/>
                <a:ea typeface="Google Sans Medium"/>
                <a:cs typeface="Google Sans Medium"/>
                <a:sym typeface="Google Sans Medium"/>
              </a:rPr>
              <a:t>Systems</a:t>
            </a:r>
            <a:endParaRPr>
              <a:solidFill>
                <a:schemeClr val="lt2"/>
              </a:solidFill>
              <a:latin typeface="Google Sans Medium"/>
              <a:ea typeface="Google Sans Medium"/>
              <a:cs typeface="Google Sans Medium"/>
              <a:sym typeface="Google Sans Medium"/>
            </a:endParaRPr>
          </a:p>
        </p:txBody>
      </p:sp>
      <p:sp>
        <p:nvSpPr>
          <p:cNvPr id="109" name="Google Shape;109;p21"/>
          <p:cNvSpPr txBox="1"/>
          <p:nvPr/>
        </p:nvSpPr>
        <p:spPr>
          <a:xfrm>
            <a:off x="1588713" y="3481396"/>
            <a:ext cx="12753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ogle Sans Medium"/>
                <a:ea typeface="Google Sans Medium"/>
                <a:cs typeface="Google Sans Medium"/>
                <a:sym typeface="Google Sans Medium"/>
              </a:rPr>
              <a:t>Machine</a:t>
            </a:r>
            <a:endParaRPr>
              <a:solidFill>
                <a:schemeClr val="dk1"/>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a:solidFill>
                  <a:schemeClr val="dk1"/>
                </a:solidFill>
                <a:latin typeface="Google Sans Medium"/>
                <a:ea typeface="Google Sans Medium"/>
                <a:cs typeface="Google Sans Medium"/>
                <a:sym typeface="Google Sans Medium"/>
              </a:rPr>
              <a:t>Learning</a:t>
            </a:r>
            <a:endParaRPr>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8"/>
          <p:cNvSpPr/>
          <p:nvPr/>
        </p:nvSpPr>
        <p:spPr>
          <a:xfrm>
            <a:off x="3085263"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8"/>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Record-breaking</a:t>
            </a:r>
            <a:endParaRPr b="1"/>
          </a:p>
        </p:txBody>
      </p:sp>
      <p:sp>
        <p:nvSpPr>
          <p:cNvPr id="383" name="Google Shape;383;p48"/>
          <p:cNvSpPr/>
          <p:nvPr/>
        </p:nvSpPr>
        <p:spPr>
          <a:xfrm>
            <a:off x="4880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8"/>
          <p:cNvSpPr txBox="1"/>
          <p:nvPr/>
        </p:nvSpPr>
        <p:spPr>
          <a:xfrm>
            <a:off x="8094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dk2"/>
                </a:solidFill>
                <a:latin typeface="Google Sans"/>
                <a:ea typeface="Google Sans"/>
                <a:cs typeface="Google Sans"/>
                <a:sym typeface="Google Sans"/>
              </a:rPr>
              <a:t>BIG</a:t>
            </a:r>
            <a:endParaRPr b="1" sz="2300">
              <a:solidFill>
                <a:schemeClr val="dk2"/>
              </a:solidFill>
              <a:latin typeface="Google Sans"/>
              <a:ea typeface="Google Sans"/>
              <a:cs typeface="Google Sans"/>
              <a:sym typeface="Google Sans"/>
            </a:endParaRPr>
          </a:p>
          <a:p>
            <a:pPr indent="0" lvl="0" marL="0" rtl="0" algn="ctr">
              <a:spcBef>
                <a:spcPts val="0"/>
              </a:spcBef>
              <a:spcAft>
                <a:spcPts val="0"/>
              </a:spcAft>
              <a:buNone/>
            </a:pPr>
            <a:r>
              <a:rPr b="1" lang="en">
                <a:solidFill>
                  <a:schemeClr val="dk2"/>
                </a:solidFill>
                <a:latin typeface="Google Sans"/>
                <a:ea typeface="Google Sans"/>
                <a:cs typeface="Google Sans"/>
                <a:sym typeface="Google Sans"/>
              </a:rPr>
              <a:t>GPU / CPU</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i="1" lang="en">
                <a:solidFill>
                  <a:schemeClr val="dk2"/>
                </a:solidFill>
                <a:latin typeface="Google Sans"/>
                <a:ea typeface="Google Sans"/>
                <a:cs typeface="Google Sans"/>
                <a:sym typeface="Google Sans"/>
              </a:rPr>
              <a:t>561mm</a:t>
            </a:r>
            <a:r>
              <a:rPr baseline="30000" i="1" lang="en">
                <a:solidFill>
                  <a:schemeClr val="dk2"/>
                </a:solidFill>
                <a:latin typeface="Google Sans"/>
                <a:ea typeface="Google Sans"/>
                <a:cs typeface="Google Sans"/>
                <a:sym typeface="Google Sans"/>
              </a:rPr>
              <a:t>2</a:t>
            </a:r>
            <a:endParaRPr baseline="30000" i="1">
              <a:solidFill>
                <a:schemeClr val="dk2"/>
              </a:solidFill>
              <a:latin typeface="Google Sans"/>
              <a:ea typeface="Google Sans"/>
              <a:cs typeface="Google Sans"/>
              <a:sym typeface="Google Sans"/>
            </a:endParaRPr>
          </a:p>
        </p:txBody>
      </p:sp>
      <p:sp>
        <p:nvSpPr>
          <p:cNvPr id="385" name="Google Shape;385;p48"/>
          <p:cNvSpPr txBox="1"/>
          <p:nvPr/>
        </p:nvSpPr>
        <p:spPr>
          <a:xfrm>
            <a:off x="2973062" y="303105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Google Sans"/>
                <a:ea typeface="Google Sans"/>
                <a:cs typeface="Google Sans"/>
                <a:sym typeface="Google Sans"/>
              </a:rPr>
              <a:t>Mobile SoC</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i="1" lang="en">
                <a:solidFill>
                  <a:schemeClr val="dk2"/>
                </a:solidFill>
                <a:latin typeface="Google Sans"/>
                <a:ea typeface="Google Sans"/>
                <a:cs typeface="Google Sans"/>
                <a:sym typeface="Google Sans"/>
              </a:rPr>
              <a:t>83mm</a:t>
            </a:r>
            <a:r>
              <a:rPr baseline="30000" i="1" lang="en">
                <a:solidFill>
                  <a:schemeClr val="dk2"/>
                </a:solidFill>
                <a:latin typeface="Google Sans"/>
                <a:ea typeface="Google Sans"/>
                <a:cs typeface="Google Sans"/>
                <a:sym typeface="Google Sans"/>
              </a:rPr>
              <a:t>2</a:t>
            </a:r>
            <a:endParaRPr baseline="30000" i="1">
              <a:solidFill>
                <a:schemeClr val="dk2"/>
              </a:solidFill>
              <a:latin typeface="Google Sans"/>
              <a:ea typeface="Google Sans"/>
              <a:cs typeface="Google Sans"/>
              <a:sym typeface="Google Sans"/>
            </a:endParaRPr>
          </a:p>
        </p:txBody>
      </p:sp>
      <p:sp>
        <p:nvSpPr>
          <p:cNvPr id="386" name="Google Shape;386;p48"/>
          <p:cNvSpPr txBox="1"/>
          <p:nvPr/>
        </p:nvSpPr>
        <p:spPr>
          <a:xfrm>
            <a:off x="2972987"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Google Sans"/>
                <a:ea typeface="Google Sans"/>
                <a:cs typeface="Google Sans"/>
                <a:sym typeface="Google Sans"/>
              </a:rPr>
              <a:t>SMALL</a:t>
            </a:r>
            <a:endParaRPr baseline="30000" i="1" sz="800">
              <a:solidFill>
                <a:schemeClr val="dk2"/>
              </a:solidFill>
              <a:latin typeface="Google Sans"/>
              <a:ea typeface="Google Sans"/>
              <a:cs typeface="Google Sans"/>
              <a:sym typeface="Google Sans"/>
            </a:endParaRPr>
          </a:p>
        </p:txBody>
      </p:sp>
      <p:sp>
        <p:nvSpPr>
          <p:cNvPr id="387" name="Google Shape;387;p48"/>
          <p:cNvSpPr/>
          <p:nvPr/>
        </p:nvSpPr>
        <p:spPr>
          <a:xfrm>
            <a:off x="5243188" y="2431375"/>
            <a:ext cx="269400" cy="31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8"/>
          <p:cNvSpPr txBox="1"/>
          <p:nvPr/>
        </p:nvSpPr>
        <p:spPr>
          <a:xfrm>
            <a:off x="4770212" y="2779375"/>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Google Sans"/>
                <a:ea typeface="Google Sans"/>
                <a:cs typeface="Google Sans"/>
                <a:sym typeface="Google Sans"/>
              </a:rPr>
              <a:t>Apple 0778</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i="1" lang="en">
                <a:solidFill>
                  <a:schemeClr val="dk2"/>
                </a:solidFill>
                <a:latin typeface="Google Sans"/>
                <a:ea typeface="Google Sans"/>
                <a:cs typeface="Google Sans"/>
                <a:sym typeface="Google Sans"/>
              </a:rPr>
              <a:t>30mm</a:t>
            </a:r>
            <a:r>
              <a:rPr baseline="30000" i="1" lang="en">
                <a:solidFill>
                  <a:schemeClr val="dk2"/>
                </a:solidFill>
                <a:latin typeface="Google Sans"/>
                <a:ea typeface="Google Sans"/>
                <a:cs typeface="Google Sans"/>
                <a:sym typeface="Google Sans"/>
              </a:rPr>
              <a:t>2</a:t>
            </a:r>
            <a:endParaRPr baseline="30000" i="1">
              <a:solidFill>
                <a:schemeClr val="dk2"/>
              </a:solidFill>
              <a:latin typeface="Google Sans"/>
              <a:ea typeface="Google Sans"/>
              <a:cs typeface="Google Sans"/>
              <a:sym typeface="Google Sans"/>
            </a:endParaRPr>
          </a:p>
        </p:txBody>
      </p:sp>
      <p:sp>
        <p:nvSpPr>
          <p:cNvPr id="389" name="Google Shape;389;p48"/>
          <p:cNvSpPr txBox="1"/>
          <p:nvPr/>
        </p:nvSpPr>
        <p:spPr>
          <a:xfrm>
            <a:off x="5091438" y="2486275"/>
            <a:ext cx="5826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2"/>
                </a:solidFill>
                <a:latin typeface="Google Sans"/>
                <a:ea typeface="Google Sans"/>
                <a:cs typeface="Google Sans"/>
                <a:sym typeface="Google Sans"/>
              </a:rPr>
              <a:t>TINY</a:t>
            </a:r>
            <a:endParaRPr baseline="30000" i="1" sz="100">
              <a:solidFill>
                <a:schemeClr val="dk2"/>
              </a:solidFill>
              <a:latin typeface="Google Sans"/>
              <a:ea typeface="Google Sans"/>
              <a:cs typeface="Google Sans"/>
              <a:sym typeface="Google Sans"/>
            </a:endParaRPr>
          </a:p>
        </p:txBody>
      </p:sp>
      <p:sp>
        <p:nvSpPr>
          <p:cNvPr id="390" name="Google Shape;390;p48"/>
          <p:cNvSpPr/>
          <p:nvPr/>
        </p:nvSpPr>
        <p:spPr>
          <a:xfrm>
            <a:off x="7211100" y="2504400"/>
            <a:ext cx="125400" cy="1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txBox="1"/>
          <p:nvPr/>
        </p:nvSpPr>
        <p:spPr>
          <a:xfrm>
            <a:off x="6431625" y="2779375"/>
            <a:ext cx="16170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Kinetis KL03</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3.2</a:t>
            </a:r>
            <a:r>
              <a:rPr i="1" lang="en">
                <a:latin typeface="Google Sans"/>
                <a:ea typeface="Google Sans"/>
                <a:cs typeface="Google Sans"/>
                <a:sym typeface="Google Sans"/>
              </a:rPr>
              <a:t>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p:nvPr/>
        </p:nvSpPr>
        <p:spPr>
          <a:xfrm>
            <a:off x="3085263"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9"/>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a:t>
            </a:r>
            <a:r>
              <a:rPr b="1" lang="en">
                <a:solidFill>
                  <a:schemeClr val="dk1"/>
                </a:solidFill>
              </a:rPr>
              <a:t>Record-breaking</a:t>
            </a:r>
            <a:endParaRPr b="1"/>
          </a:p>
        </p:txBody>
      </p:sp>
      <p:sp>
        <p:nvSpPr>
          <p:cNvPr id="398" name="Google Shape;398;p49"/>
          <p:cNvSpPr/>
          <p:nvPr/>
        </p:nvSpPr>
        <p:spPr>
          <a:xfrm>
            <a:off x="4880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9"/>
          <p:cNvSpPr txBox="1"/>
          <p:nvPr/>
        </p:nvSpPr>
        <p:spPr>
          <a:xfrm>
            <a:off x="8094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dk2"/>
                </a:solidFill>
                <a:latin typeface="Google Sans"/>
                <a:ea typeface="Google Sans"/>
                <a:cs typeface="Google Sans"/>
                <a:sym typeface="Google Sans"/>
              </a:rPr>
              <a:t>BIG</a:t>
            </a:r>
            <a:endParaRPr b="1" sz="2300">
              <a:solidFill>
                <a:schemeClr val="dk2"/>
              </a:solidFill>
              <a:latin typeface="Google Sans"/>
              <a:ea typeface="Google Sans"/>
              <a:cs typeface="Google Sans"/>
              <a:sym typeface="Google Sans"/>
            </a:endParaRPr>
          </a:p>
          <a:p>
            <a:pPr indent="0" lvl="0" marL="0" rtl="0" algn="ctr">
              <a:spcBef>
                <a:spcPts val="0"/>
              </a:spcBef>
              <a:spcAft>
                <a:spcPts val="0"/>
              </a:spcAft>
              <a:buNone/>
            </a:pPr>
            <a:r>
              <a:rPr b="1" lang="en">
                <a:solidFill>
                  <a:schemeClr val="dk2"/>
                </a:solidFill>
                <a:latin typeface="Google Sans"/>
                <a:ea typeface="Google Sans"/>
                <a:cs typeface="Google Sans"/>
                <a:sym typeface="Google Sans"/>
              </a:rPr>
              <a:t>GPU / CPU</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i="1" lang="en">
                <a:solidFill>
                  <a:schemeClr val="dk2"/>
                </a:solidFill>
                <a:latin typeface="Google Sans"/>
                <a:ea typeface="Google Sans"/>
                <a:cs typeface="Google Sans"/>
                <a:sym typeface="Google Sans"/>
              </a:rPr>
              <a:t>561mm</a:t>
            </a:r>
            <a:r>
              <a:rPr baseline="30000" i="1" lang="en">
                <a:solidFill>
                  <a:schemeClr val="dk2"/>
                </a:solidFill>
                <a:latin typeface="Google Sans"/>
                <a:ea typeface="Google Sans"/>
                <a:cs typeface="Google Sans"/>
                <a:sym typeface="Google Sans"/>
              </a:rPr>
              <a:t>2</a:t>
            </a:r>
            <a:endParaRPr baseline="30000" i="1">
              <a:solidFill>
                <a:schemeClr val="dk2"/>
              </a:solidFill>
              <a:latin typeface="Google Sans"/>
              <a:ea typeface="Google Sans"/>
              <a:cs typeface="Google Sans"/>
              <a:sym typeface="Google Sans"/>
            </a:endParaRPr>
          </a:p>
        </p:txBody>
      </p:sp>
      <p:sp>
        <p:nvSpPr>
          <p:cNvPr id="400" name="Google Shape;400;p49"/>
          <p:cNvSpPr txBox="1"/>
          <p:nvPr/>
        </p:nvSpPr>
        <p:spPr>
          <a:xfrm>
            <a:off x="2973062" y="303105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Google Sans"/>
                <a:ea typeface="Google Sans"/>
                <a:cs typeface="Google Sans"/>
                <a:sym typeface="Google Sans"/>
              </a:rPr>
              <a:t>Mobile SoC</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i="1" lang="en">
                <a:solidFill>
                  <a:schemeClr val="dk2"/>
                </a:solidFill>
                <a:latin typeface="Google Sans"/>
                <a:ea typeface="Google Sans"/>
                <a:cs typeface="Google Sans"/>
                <a:sym typeface="Google Sans"/>
              </a:rPr>
              <a:t>83mm</a:t>
            </a:r>
            <a:r>
              <a:rPr baseline="30000" i="1" lang="en">
                <a:solidFill>
                  <a:schemeClr val="dk2"/>
                </a:solidFill>
                <a:latin typeface="Google Sans"/>
                <a:ea typeface="Google Sans"/>
                <a:cs typeface="Google Sans"/>
                <a:sym typeface="Google Sans"/>
              </a:rPr>
              <a:t>2</a:t>
            </a:r>
            <a:endParaRPr baseline="30000" i="1">
              <a:solidFill>
                <a:schemeClr val="dk2"/>
              </a:solidFill>
              <a:latin typeface="Google Sans"/>
              <a:ea typeface="Google Sans"/>
              <a:cs typeface="Google Sans"/>
              <a:sym typeface="Google Sans"/>
            </a:endParaRPr>
          </a:p>
        </p:txBody>
      </p:sp>
      <p:sp>
        <p:nvSpPr>
          <p:cNvPr id="401" name="Google Shape;401;p49"/>
          <p:cNvSpPr txBox="1"/>
          <p:nvPr/>
        </p:nvSpPr>
        <p:spPr>
          <a:xfrm>
            <a:off x="2972987"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Google Sans"/>
                <a:ea typeface="Google Sans"/>
                <a:cs typeface="Google Sans"/>
                <a:sym typeface="Google Sans"/>
              </a:rPr>
              <a:t>SMALL</a:t>
            </a:r>
            <a:endParaRPr baseline="30000" i="1" sz="800">
              <a:solidFill>
                <a:schemeClr val="dk2"/>
              </a:solidFill>
              <a:latin typeface="Google Sans"/>
              <a:ea typeface="Google Sans"/>
              <a:cs typeface="Google Sans"/>
              <a:sym typeface="Google Sans"/>
            </a:endParaRPr>
          </a:p>
        </p:txBody>
      </p:sp>
      <p:sp>
        <p:nvSpPr>
          <p:cNvPr id="402" name="Google Shape;402;p49"/>
          <p:cNvSpPr/>
          <p:nvPr/>
        </p:nvSpPr>
        <p:spPr>
          <a:xfrm>
            <a:off x="5243188" y="2431375"/>
            <a:ext cx="269400" cy="31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
          <p:cNvSpPr txBox="1"/>
          <p:nvPr/>
        </p:nvSpPr>
        <p:spPr>
          <a:xfrm>
            <a:off x="4770212" y="2779375"/>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Google Sans"/>
                <a:ea typeface="Google Sans"/>
                <a:cs typeface="Google Sans"/>
                <a:sym typeface="Google Sans"/>
              </a:rPr>
              <a:t>Apple 0778</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i="1" lang="en">
                <a:solidFill>
                  <a:schemeClr val="dk2"/>
                </a:solidFill>
                <a:latin typeface="Google Sans"/>
                <a:ea typeface="Google Sans"/>
                <a:cs typeface="Google Sans"/>
                <a:sym typeface="Google Sans"/>
              </a:rPr>
              <a:t>30mm</a:t>
            </a:r>
            <a:r>
              <a:rPr baseline="30000" i="1" lang="en">
                <a:solidFill>
                  <a:schemeClr val="dk2"/>
                </a:solidFill>
                <a:latin typeface="Google Sans"/>
                <a:ea typeface="Google Sans"/>
                <a:cs typeface="Google Sans"/>
                <a:sym typeface="Google Sans"/>
              </a:rPr>
              <a:t>2</a:t>
            </a:r>
            <a:endParaRPr baseline="30000" i="1">
              <a:solidFill>
                <a:schemeClr val="dk2"/>
              </a:solidFill>
              <a:latin typeface="Google Sans"/>
              <a:ea typeface="Google Sans"/>
              <a:cs typeface="Google Sans"/>
              <a:sym typeface="Google Sans"/>
            </a:endParaRPr>
          </a:p>
        </p:txBody>
      </p:sp>
      <p:sp>
        <p:nvSpPr>
          <p:cNvPr id="404" name="Google Shape;404;p49"/>
          <p:cNvSpPr txBox="1"/>
          <p:nvPr/>
        </p:nvSpPr>
        <p:spPr>
          <a:xfrm>
            <a:off x="5091438" y="2486275"/>
            <a:ext cx="582600" cy="2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2"/>
                </a:solidFill>
                <a:latin typeface="Google Sans"/>
                <a:ea typeface="Google Sans"/>
                <a:cs typeface="Google Sans"/>
                <a:sym typeface="Google Sans"/>
              </a:rPr>
              <a:t>TINY</a:t>
            </a:r>
            <a:endParaRPr baseline="30000" i="1" sz="100">
              <a:solidFill>
                <a:schemeClr val="dk2"/>
              </a:solidFill>
              <a:latin typeface="Google Sans"/>
              <a:ea typeface="Google Sans"/>
              <a:cs typeface="Google Sans"/>
              <a:sym typeface="Google Sans"/>
            </a:endParaRPr>
          </a:p>
        </p:txBody>
      </p:sp>
      <p:sp>
        <p:nvSpPr>
          <p:cNvPr id="405" name="Google Shape;405;p49"/>
          <p:cNvSpPr/>
          <p:nvPr/>
        </p:nvSpPr>
        <p:spPr>
          <a:xfrm>
            <a:off x="7211100" y="2504400"/>
            <a:ext cx="125400" cy="1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txBox="1"/>
          <p:nvPr/>
        </p:nvSpPr>
        <p:spPr>
          <a:xfrm>
            <a:off x="6431625" y="2779375"/>
            <a:ext cx="16170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Kinetis KL03</a:t>
            </a:r>
            <a:endParaRPr b="1">
              <a:latin typeface="Google Sans"/>
              <a:ea typeface="Google Sans"/>
              <a:cs typeface="Google Sans"/>
              <a:sym typeface="Google Sans"/>
            </a:endParaRPr>
          </a:p>
          <a:p>
            <a:pPr indent="0" lvl="0" marL="0" rtl="0" algn="ctr">
              <a:spcBef>
                <a:spcPts val="0"/>
              </a:spcBef>
              <a:spcAft>
                <a:spcPts val="0"/>
              </a:spcAft>
              <a:buNone/>
            </a:pPr>
            <a:r>
              <a:rPr i="1" lang="en">
                <a:latin typeface="Google Sans"/>
                <a:ea typeface="Google Sans"/>
                <a:cs typeface="Google Sans"/>
                <a:sym typeface="Google Sans"/>
              </a:rPr>
              <a:t>3.2mm</a:t>
            </a:r>
            <a:r>
              <a:rPr baseline="30000" i="1" lang="en">
                <a:latin typeface="Google Sans"/>
                <a:ea typeface="Google Sans"/>
                <a:cs typeface="Google Sans"/>
                <a:sym typeface="Google Sans"/>
              </a:rPr>
              <a:t>2</a:t>
            </a:r>
            <a:endParaRPr baseline="30000" i="1">
              <a:latin typeface="Google Sans"/>
              <a:ea typeface="Google Sans"/>
              <a:cs typeface="Google Sans"/>
              <a:sym typeface="Google Sans"/>
            </a:endParaRPr>
          </a:p>
        </p:txBody>
      </p:sp>
      <p:sp>
        <p:nvSpPr>
          <p:cNvPr id="407" name="Google Shape;407;p49"/>
          <p:cNvSpPr txBox="1"/>
          <p:nvPr/>
        </p:nvSpPr>
        <p:spPr>
          <a:xfrm>
            <a:off x="6282000" y="1455913"/>
            <a:ext cx="19836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world’s smallest ARM-Powered MCU</a:t>
            </a:r>
            <a:endParaRPr baseline="30000" i="1">
              <a:latin typeface="Google Sans"/>
              <a:ea typeface="Google Sans"/>
              <a:cs typeface="Google Sans"/>
              <a:sym typeface="Google Sans"/>
            </a:endParaRPr>
          </a:p>
        </p:txBody>
      </p:sp>
      <p:sp>
        <p:nvSpPr>
          <p:cNvPr id="408" name="Google Shape;408;p49"/>
          <p:cNvSpPr txBox="1"/>
          <p:nvPr/>
        </p:nvSpPr>
        <p:spPr>
          <a:xfrm>
            <a:off x="6035850" y="1968888"/>
            <a:ext cx="2475900" cy="31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Google Sans"/>
                <a:ea typeface="Google Sans"/>
                <a:cs typeface="Google Sans"/>
                <a:sym typeface="Google Sans"/>
              </a:rPr>
              <a:t>48MHz, 32KB flash, 20-pin</a:t>
            </a:r>
            <a:endParaRPr baseline="30000" i="1" sz="1000">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0"/>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50"/>
          <p:cNvPicPr preferRelativeResize="0"/>
          <p:nvPr/>
        </p:nvPicPr>
        <p:blipFill>
          <a:blip r:embed="rId4">
            <a:alphaModFix/>
          </a:blip>
          <a:stretch>
            <a:fillRect/>
          </a:stretch>
        </p:blipFill>
        <p:spPr>
          <a:xfrm>
            <a:off x="0" y="-952500"/>
            <a:ext cx="9144000" cy="6096000"/>
          </a:xfrm>
          <a:prstGeom prst="rect">
            <a:avLst/>
          </a:prstGeom>
          <a:noFill/>
          <a:ln>
            <a:noFill/>
          </a:ln>
        </p:spPr>
      </p:pic>
      <p:sp>
        <p:nvSpPr>
          <p:cNvPr id="416" name="Google Shape;416;p50"/>
          <p:cNvSpPr txBox="1"/>
          <p:nvPr/>
        </p:nvSpPr>
        <p:spPr>
          <a:xfrm rot="-272956">
            <a:off x="4210969" y="2634860"/>
            <a:ext cx="2224007" cy="4213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Google Sans"/>
                <a:ea typeface="Google Sans"/>
                <a:cs typeface="Google Sans"/>
                <a:sym typeface="Google Sans"/>
              </a:rPr>
              <a:t>1.6 mm</a:t>
            </a:r>
            <a:endParaRPr b="1" sz="9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b="1" sz="900">
              <a:solidFill>
                <a:schemeClr val="dk1"/>
              </a:solidFill>
              <a:latin typeface="Google Sans"/>
              <a:ea typeface="Google Sans"/>
              <a:cs typeface="Google Sans"/>
              <a:sym typeface="Google Sans"/>
            </a:endParaRPr>
          </a:p>
        </p:txBody>
      </p:sp>
      <p:sp>
        <p:nvSpPr>
          <p:cNvPr id="417" name="Google Shape;417;p50"/>
          <p:cNvSpPr txBox="1"/>
          <p:nvPr/>
        </p:nvSpPr>
        <p:spPr>
          <a:xfrm rot="702333">
            <a:off x="4785442" y="2477487"/>
            <a:ext cx="2223951" cy="42126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Google Sans"/>
                <a:ea typeface="Google Sans"/>
                <a:cs typeface="Google Sans"/>
                <a:sym typeface="Google Sans"/>
              </a:rPr>
              <a:t>2.0 mm</a:t>
            </a:r>
            <a:endParaRPr b="1" sz="9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b="1" sz="900">
              <a:solidFill>
                <a:schemeClr val="dk1"/>
              </a:solidFill>
              <a:latin typeface="Google Sans"/>
              <a:ea typeface="Google Sans"/>
              <a:cs typeface="Google Sans"/>
              <a:sym typeface="Google Sans"/>
            </a:endParaRPr>
          </a:p>
        </p:txBody>
      </p:sp>
      <p:cxnSp>
        <p:nvCxnSpPr>
          <p:cNvPr id="418" name="Google Shape;418;p50"/>
          <p:cNvCxnSpPr/>
          <p:nvPr/>
        </p:nvCxnSpPr>
        <p:spPr>
          <a:xfrm flipH="1">
            <a:off x="4266925" y="2706252"/>
            <a:ext cx="399300" cy="30300"/>
          </a:xfrm>
          <a:prstGeom prst="straightConnector1">
            <a:avLst/>
          </a:prstGeom>
          <a:noFill/>
          <a:ln cap="flat" cmpd="sng" w="19050">
            <a:solidFill>
              <a:schemeClr val="dk1"/>
            </a:solidFill>
            <a:prstDash val="solid"/>
            <a:round/>
            <a:headEnd len="med" w="med" type="triangle"/>
            <a:tailEnd len="med" w="med" type="triangle"/>
          </a:ln>
        </p:spPr>
      </p:cxnSp>
      <p:cxnSp>
        <p:nvCxnSpPr>
          <p:cNvPr id="419" name="Google Shape;419;p50"/>
          <p:cNvCxnSpPr/>
          <p:nvPr/>
        </p:nvCxnSpPr>
        <p:spPr>
          <a:xfrm flipH="1">
            <a:off x="4756823" y="2196527"/>
            <a:ext cx="99900" cy="419400"/>
          </a:xfrm>
          <a:prstGeom prst="straightConnector1">
            <a:avLst/>
          </a:prstGeom>
          <a:noFill/>
          <a:ln cap="flat" cmpd="sng" w="19050">
            <a:solidFill>
              <a:schemeClr val="dk1"/>
            </a:solidFill>
            <a:prstDash val="solid"/>
            <a:round/>
            <a:headEnd len="med" w="med" type="triangl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1"/>
          <p:cNvSpPr txBox="1"/>
          <p:nvPr>
            <p:ph idx="1" type="body"/>
          </p:nvPr>
        </p:nvSpPr>
        <p:spPr>
          <a:xfrm>
            <a:off x="348150" y="891150"/>
            <a:ext cx="8447700" cy="33612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900">
                <a:solidFill>
                  <a:schemeClr val="dk1"/>
                </a:solidFill>
                <a:latin typeface="Google Sans"/>
                <a:ea typeface="Google Sans"/>
                <a:cs typeface="Google Sans"/>
                <a:sym typeface="Google Sans"/>
              </a:rPr>
              <a:t>250 Billion</a:t>
            </a:r>
            <a:endParaRPr b="1" sz="3900">
              <a:solidFill>
                <a:schemeClr val="dk1"/>
              </a:solidFill>
              <a:latin typeface="Google Sans"/>
              <a:ea typeface="Google Sans"/>
              <a:cs typeface="Google Sans"/>
              <a:sym typeface="Google Sans"/>
            </a:endParaRPr>
          </a:p>
          <a:p>
            <a:pPr indent="0" lvl="0" marL="0" rtl="0" algn="ctr">
              <a:spcBef>
                <a:spcPts val="0"/>
              </a:spcBef>
              <a:spcAft>
                <a:spcPts val="0"/>
              </a:spcAft>
              <a:buNone/>
            </a:pPr>
            <a:r>
              <a:rPr i="1" lang="en" sz="3400">
                <a:solidFill>
                  <a:schemeClr val="dk1"/>
                </a:solidFill>
                <a:latin typeface="Google Sans"/>
                <a:ea typeface="Google Sans"/>
                <a:cs typeface="Google Sans"/>
                <a:sym typeface="Google Sans"/>
              </a:rPr>
              <a:t>MCUs today</a:t>
            </a:r>
            <a:endParaRPr i="1" sz="3400">
              <a:solidFill>
                <a:schemeClr val="dk1"/>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MCU Demand Forecast</a:t>
            </a:r>
            <a:endParaRPr/>
          </a:p>
        </p:txBody>
      </p:sp>
      <p:sp>
        <p:nvSpPr>
          <p:cNvPr id="430" name="Google Shape;430;p52"/>
          <p:cNvSpPr txBox="1"/>
          <p:nvPr/>
        </p:nvSpPr>
        <p:spPr>
          <a:xfrm rot="-5400000">
            <a:off x="28100" y="2389111"/>
            <a:ext cx="2253600" cy="42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Google Sans"/>
                <a:ea typeface="Google Sans"/>
                <a:cs typeface="Google Sans"/>
                <a:sym typeface="Google Sans"/>
              </a:rPr>
              <a:t>Millions of Units</a:t>
            </a:r>
            <a:endParaRPr sz="1600">
              <a:latin typeface="Google Sans"/>
              <a:ea typeface="Google Sans"/>
              <a:cs typeface="Google Sans"/>
              <a:sym typeface="Google Sans"/>
            </a:endParaRPr>
          </a:p>
        </p:txBody>
      </p:sp>
      <p:sp>
        <p:nvSpPr>
          <p:cNvPr id="431" name="Google Shape;431;p52"/>
          <p:cNvSpPr txBox="1"/>
          <p:nvPr/>
        </p:nvSpPr>
        <p:spPr>
          <a:xfrm>
            <a:off x="179175" y="4642775"/>
            <a:ext cx="18969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Source: IC Insights</a:t>
            </a:r>
            <a:endParaRPr>
              <a:solidFill>
                <a:schemeClr val="dk2"/>
              </a:solidFill>
              <a:latin typeface="Google Sans"/>
              <a:ea typeface="Google Sans"/>
              <a:cs typeface="Google Sans"/>
              <a:sym typeface="Google Sans"/>
            </a:endParaRPr>
          </a:p>
        </p:txBody>
      </p:sp>
      <p:cxnSp>
        <p:nvCxnSpPr>
          <p:cNvPr id="432" name="Google Shape;432;p52"/>
          <p:cNvCxnSpPr/>
          <p:nvPr/>
        </p:nvCxnSpPr>
        <p:spPr>
          <a:xfrm>
            <a:off x="3694500" y="4216061"/>
            <a:ext cx="2271600" cy="0"/>
          </a:xfrm>
          <a:prstGeom prst="straightConnector1">
            <a:avLst/>
          </a:prstGeom>
          <a:noFill/>
          <a:ln cap="flat" cmpd="sng" w="9525">
            <a:solidFill>
              <a:schemeClr val="dk2"/>
            </a:solidFill>
            <a:prstDash val="solid"/>
            <a:round/>
            <a:headEnd len="med" w="med" type="none"/>
            <a:tailEnd len="med" w="med" type="none"/>
          </a:ln>
        </p:spPr>
      </p:cxnSp>
      <p:sp>
        <p:nvSpPr>
          <p:cNvPr id="433" name="Google Shape;433;p52"/>
          <p:cNvSpPr txBox="1"/>
          <p:nvPr/>
        </p:nvSpPr>
        <p:spPr>
          <a:xfrm>
            <a:off x="3936150" y="4216061"/>
            <a:ext cx="19452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2"/>
                </a:solidFill>
                <a:latin typeface="Google Sans"/>
                <a:ea typeface="Google Sans"/>
                <a:cs typeface="Google Sans"/>
                <a:sym typeface="Google Sans"/>
              </a:rPr>
              <a:t>forecasted</a:t>
            </a:r>
            <a:endParaRPr i="1">
              <a:solidFill>
                <a:schemeClr val="dk2"/>
              </a:solidFill>
              <a:latin typeface="Google Sans"/>
              <a:ea typeface="Google Sans"/>
              <a:cs typeface="Google Sans"/>
              <a:sym typeface="Google Sans"/>
            </a:endParaRPr>
          </a:p>
        </p:txBody>
      </p:sp>
      <p:pic>
        <p:nvPicPr>
          <p:cNvPr id="434" name="Google Shape;434;p52" title="Chart"/>
          <p:cNvPicPr preferRelativeResize="0"/>
          <p:nvPr/>
        </p:nvPicPr>
        <p:blipFill>
          <a:blip r:embed="rId3">
            <a:alphaModFix/>
          </a:blip>
          <a:stretch>
            <a:fillRect/>
          </a:stretch>
        </p:blipFill>
        <p:spPr>
          <a:xfrm>
            <a:off x="1369400" y="1152311"/>
            <a:ext cx="4961541" cy="30637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MCU Demand Forecast</a:t>
            </a:r>
            <a:endParaRPr/>
          </a:p>
        </p:txBody>
      </p:sp>
      <p:sp>
        <p:nvSpPr>
          <p:cNvPr id="440" name="Google Shape;440;p53"/>
          <p:cNvSpPr txBox="1"/>
          <p:nvPr/>
        </p:nvSpPr>
        <p:spPr>
          <a:xfrm rot="-5400000">
            <a:off x="28100" y="2389111"/>
            <a:ext cx="2253600" cy="42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Google Sans"/>
                <a:ea typeface="Google Sans"/>
                <a:cs typeface="Google Sans"/>
                <a:sym typeface="Google Sans"/>
              </a:rPr>
              <a:t>Millions of Units</a:t>
            </a:r>
            <a:endParaRPr sz="1600">
              <a:latin typeface="Google Sans"/>
              <a:ea typeface="Google Sans"/>
              <a:cs typeface="Google Sans"/>
              <a:sym typeface="Google Sans"/>
            </a:endParaRPr>
          </a:p>
        </p:txBody>
      </p:sp>
      <p:sp>
        <p:nvSpPr>
          <p:cNvPr id="441" name="Google Shape;441;p53"/>
          <p:cNvSpPr txBox="1"/>
          <p:nvPr/>
        </p:nvSpPr>
        <p:spPr>
          <a:xfrm>
            <a:off x="179175" y="4642775"/>
            <a:ext cx="18969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Source: IC Insights</a:t>
            </a:r>
            <a:endParaRPr>
              <a:solidFill>
                <a:schemeClr val="dk2"/>
              </a:solidFill>
              <a:latin typeface="Google Sans"/>
              <a:ea typeface="Google Sans"/>
              <a:cs typeface="Google Sans"/>
              <a:sym typeface="Google Sans"/>
            </a:endParaRPr>
          </a:p>
        </p:txBody>
      </p:sp>
      <p:cxnSp>
        <p:nvCxnSpPr>
          <p:cNvPr id="442" name="Google Shape;442;p53"/>
          <p:cNvCxnSpPr/>
          <p:nvPr/>
        </p:nvCxnSpPr>
        <p:spPr>
          <a:xfrm>
            <a:off x="3694500" y="4216061"/>
            <a:ext cx="2271600" cy="0"/>
          </a:xfrm>
          <a:prstGeom prst="straightConnector1">
            <a:avLst/>
          </a:prstGeom>
          <a:noFill/>
          <a:ln cap="flat" cmpd="sng" w="9525">
            <a:solidFill>
              <a:schemeClr val="dk2"/>
            </a:solidFill>
            <a:prstDash val="solid"/>
            <a:round/>
            <a:headEnd len="med" w="med" type="none"/>
            <a:tailEnd len="med" w="med" type="none"/>
          </a:ln>
        </p:spPr>
      </p:cxnSp>
      <p:sp>
        <p:nvSpPr>
          <p:cNvPr id="443" name="Google Shape;443;p53"/>
          <p:cNvSpPr txBox="1"/>
          <p:nvPr/>
        </p:nvSpPr>
        <p:spPr>
          <a:xfrm>
            <a:off x="3936150" y="4216061"/>
            <a:ext cx="19452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2"/>
                </a:solidFill>
                <a:latin typeface="Google Sans"/>
                <a:ea typeface="Google Sans"/>
                <a:cs typeface="Google Sans"/>
                <a:sym typeface="Google Sans"/>
              </a:rPr>
              <a:t>forecasted</a:t>
            </a:r>
            <a:endParaRPr i="1">
              <a:solidFill>
                <a:schemeClr val="dk2"/>
              </a:solidFill>
              <a:latin typeface="Google Sans"/>
              <a:ea typeface="Google Sans"/>
              <a:cs typeface="Google Sans"/>
              <a:sym typeface="Google Sans"/>
            </a:endParaRPr>
          </a:p>
        </p:txBody>
      </p:sp>
      <p:pic>
        <p:nvPicPr>
          <p:cNvPr id="444" name="Google Shape;444;p53" title="Chart"/>
          <p:cNvPicPr preferRelativeResize="0"/>
          <p:nvPr/>
        </p:nvPicPr>
        <p:blipFill>
          <a:blip r:embed="rId3">
            <a:alphaModFix/>
          </a:blip>
          <a:stretch>
            <a:fillRect/>
          </a:stretch>
        </p:blipFill>
        <p:spPr>
          <a:xfrm>
            <a:off x="1369400" y="1152311"/>
            <a:ext cx="4961541" cy="3063763"/>
          </a:xfrm>
          <a:prstGeom prst="rect">
            <a:avLst/>
          </a:prstGeom>
          <a:noFill/>
          <a:ln>
            <a:noFill/>
          </a:ln>
        </p:spPr>
      </p:pic>
      <p:cxnSp>
        <p:nvCxnSpPr>
          <p:cNvPr id="445" name="Google Shape;445;p53"/>
          <p:cNvCxnSpPr/>
          <p:nvPr/>
        </p:nvCxnSpPr>
        <p:spPr>
          <a:xfrm flipH="1" rot="10800000">
            <a:off x="2006100" y="1174800"/>
            <a:ext cx="3984000" cy="867600"/>
          </a:xfrm>
          <a:prstGeom prst="straightConnector1">
            <a:avLst/>
          </a:prstGeom>
          <a:noFill/>
          <a:ln cap="flat" cmpd="sng" w="38100">
            <a:solidFill>
              <a:schemeClr val="accent3"/>
            </a:solidFill>
            <a:prstDash val="solid"/>
            <a:round/>
            <a:headEnd len="med" w="med"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4"/>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MCU Pricing Forecast</a:t>
            </a:r>
            <a:endParaRPr/>
          </a:p>
        </p:txBody>
      </p:sp>
      <p:sp>
        <p:nvSpPr>
          <p:cNvPr id="451" name="Google Shape;451;p54"/>
          <p:cNvSpPr txBox="1"/>
          <p:nvPr/>
        </p:nvSpPr>
        <p:spPr>
          <a:xfrm rot="-5400000">
            <a:off x="28100" y="2389111"/>
            <a:ext cx="2253600" cy="42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Google Sans"/>
                <a:ea typeface="Google Sans"/>
                <a:cs typeface="Google Sans"/>
                <a:sym typeface="Google Sans"/>
              </a:rPr>
              <a:t>Average Selling Price</a:t>
            </a:r>
            <a:endParaRPr sz="1600">
              <a:latin typeface="Google Sans"/>
              <a:ea typeface="Google Sans"/>
              <a:cs typeface="Google Sans"/>
              <a:sym typeface="Google Sans"/>
            </a:endParaRPr>
          </a:p>
        </p:txBody>
      </p:sp>
      <p:sp>
        <p:nvSpPr>
          <p:cNvPr id="452" name="Google Shape;452;p54"/>
          <p:cNvSpPr txBox="1"/>
          <p:nvPr/>
        </p:nvSpPr>
        <p:spPr>
          <a:xfrm>
            <a:off x="179175" y="4642775"/>
            <a:ext cx="18969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Source: IC Insights</a:t>
            </a:r>
            <a:endParaRPr>
              <a:solidFill>
                <a:schemeClr val="dk2"/>
              </a:solidFill>
              <a:latin typeface="Google Sans"/>
              <a:ea typeface="Google Sans"/>
              <a:cs typeface="Google Sans"/>
              <a:sym typeface="Google Sans"/>
            </a:endParaRPr>
          </a:p>
        </p:txBody>
      </p:sp>
      <p:cxnSp>
        <p:nvCxnSpPr>
          <p:cNvPr id="453" name="Google Shape;453;p54"/>
          <p:cNvCxnSpPr/>
          <p:nvPr/>
        </p:nvCxnSpPr>
        <p:spPr>
          <a:xfrm>
            <a:off x="3694500" y="4216061"/>
            <a:ext cx="2271600" cy="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54"/>
          <p:cNvSpPr txBox="1"/>
          <p:nvPr/>
        </p:nvSpPr>
        <p:spPr>
          <a:xfrm>
            <a:off x="3936150" y="4216061"/>
            <a:ext cx="19452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2"/>
                </a:solidFill>
                <a:latin typeface="Google Sans"/>
                <a:ea typeface="Google Sans"/>
                <a:cs typeface="Google Sans"/>
                <a:sym typeface="Google Sans"/>
              </a:rPr>
              <a:t>forecasted</a:t>
            </a:r>
            <a:endParaRPr i="1">
              <a:solidFill>
                <a:schemeClr val="dk2"/>
              </a:solidFill>
              <a:latin typeface="Google Sans"/>
              <a:ea typeface="Google Sans"/>
              <a:cs typeface="Google Sans"/>
              <a:sym typeface="Google Sans"/>
            </a:endParaRPr>
          </a:p>
        </p:txBody>
      </p:sp>
      <p:pic>
        <p:nvPicPr>
          <p:cNvPr id="455" name="Google Shape;455;p54" title="Chart"/>
          <p:cNvPicPr preferRelativeResize="0"/>
          <p:nvPr/>
        </p:nvPicPr>
        <p:blipFill>
          <a:blip r:embed="rId4">
            <a:alphaModFix/>
          </a:blip>
          <a:stretch>
            <a:fillRect/>
          </a:stretch>
        </p:blipFill>
        <p:spPr>
          <a:xfrm>
            <a:off x="1369400" y="1113298"/>
            <a:ext cx="5013675" cy="3095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5"/>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a:t>Comparing Power</a:t>
            </a:r>
            <a:endParaRPr/>
          </a:p>
        </p:txBody>
      </p:sp>
      <p:pic>
        <p:nvPicPr>
          <p:cNvPr descr="https://lh3.googleusercontent.com/hUj_msb-X0LD-00ERSuqdp-VGHyEl7RkyMppgbYZrx_9CZmy92w4IaZ2Cdq_IXW7NmBkJAIz7vncQsTCtEPESAopgU3q_bebXx_a4DnNfJNZKBe4aN9FSEzdZb-cR3sMJve4NXvm4yU" id="461" name="Google Shape;461;p55"/>
          <p:cNvPicPr preferRelativeResize="0"/>
          <p:nvPr/>
        </p:nvPicPr>
        <p:blipFill rotWithShape="1">
          <a:blip r:embed="rId4">
            <a:alphaModFix/>
          </a:blip>
          <a:srcRect b="0" l="0" r="0" t="0"/>
          <a:stretch/>
        </p:blipFill>
        <p:spPr>
          <a:xfrm>
            <a:off x="11162950" y="-634453"/>
            <a:ext cx="3662499" cy="2746901"/>
          </a:xfrm>
          <a:prstGeom prst="rect">
            <a:avLst/>
          </a:prstGeom>
          <a:noFill/>
          <a:ln>
            <a:noFill/>
          </a:ln>
        </p:spPr>
      </p:pic>
      <p:sp>
        <p:nvSpPr>
          <p:cNvPr id="462" name="Google Shape;462;p55"/>
          <p:cNvSpPr/>
          <p:nvPr/>
        </p:nvSpPr>
        <p:spPr>
          <a:xfrm>
            <a:off x="4086675"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5"/>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5"/>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aseline="30000" i="1">
              <a:latin typeface="Google Sans"/>
              <a:ea typeface="Google Sans"/>
              <a:cs typeface="Google Sans"/>
              <a:sym typeface="Google Sans"/>
            </a:endParaRPr>
          </a:p>
        </p:txBody>
      </p:sp>
      <p:sp>
        <p:nvSpPr>
          <p:cNvPr id="465" name="Google Shape;465;p55"/>
          <p:cNvSpPr txBox="1"/>
          <p:nvPr/>
        </p:nvSpPr>
        <p:spPr>
          <a:xfrm>
            <a:off x="3974400"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Google Sans"/>
                <a:ea typeface="Google Sans"/>
                <a:cs typeface="Google Sans"/>
                <a:sym typeface="Google Sans"/>
              </a:rPr>
              <a:t>SMALL</a:t>
            </a:r>
            <a:endParaRPr baseline="30000" i="1" sz="800">
              <a:solidFill>
                <a:schemeClr val="dk2"/>
              </a:solidFill>
              <a:latin typeface="Google Sans"/>
              <a:ea typeface="Google Sans"/>
              <a:cs typeface="Google Sans"/>
              <a:sym typeface="Google Sans"/>
            </a:endParaRPr>
          </a:p>
        </p:txBody>
      </p:sp>
      <p:sp>
        <p:nvSpPr>
          <p:cNvPr id="466" name="Google Shape;466;p55"/>
          <p:cNvSpPr txBox="1"/>
          <p:nvPr/>
        </p:nvSpPr>
        <p:spPr>
          <a:xfrm>
            <a:off x="1181425" y="3779875"/>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Google Sans"/>
                <a:ea typeface="Google Sans"/>
                <a:cs typeface="Google Sans"/>
                <a:sym typeface="Google Sans"/>
              </a:rPr>
              <a:t>300W</a:t>
            </a:r>
            <a:endParaRPr b="1" sz="2100">
              <a:solidFill>
                <a:schemeClr val="accent2"/>
              </a:solidFill>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NVIDIA Tesla K80</a:t>
            </a:r>
            <a:endParaRPr>
              <a:latin typeface="Google Sans"/>
              <a:ea typeface="Google Sans"/>
              <a:cs typeface="Google Sans"/>
              <a:sym typeface="Google Sans"/>
            </a:endParaRPr>
          </a:p>
        </p:txBody>
      </p:sp>
      <p:sp>
        <p:nvSpPr>
          <p:cNvPr id="467" name="Google Shape;467;p55"/>
          <p:cNvSpPr txBox="1"/>
          <p:nvPr/>
        </p:nvSpPr>
        <p:spPr>
          <a:xfrm>
            <a:off x="3630563" y="3115375"/>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Google Sans"/>
                <a:ea typeface="Google Sans"/>
                <a:cs typeface="Google Sans"/>
                <a:sym typeface="Google Sans"/>
              </a:rPr>
              <a:t>3.64W</a:t>
            </a:r>
            <a:endParaRPr b="1" sz="21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a:solidFill>
                  <a:schemeClr val="dk2"/>
                </a:solidFill>
                <a:latin typeface="Google Sans"/>
                <a:ea typeface="Google Sans"/>
                <a:cs typeface="Google Sans"/>
                <a:sym typeface="Google Sans"/>
              </a:rPr>
              <a:t>Apple A12</a:t>
            </a:r>
            <a:endParaRPr>
              <a:solidFill>
                <a:schemeClr val="dk2"/>
              </a:solidFill>
              <a:latin typeface="Google Sans"/>
              <a:ea typeface="Google Sans"/>
              <a:cs typeface="Google Sans"/>
              <a:sym typeface="Google Sans"/>
            </a:endParaRPr>
          </a:p>
        </p:txBody>
      </p:sp>
      <p:sp>
        <p:nvSpPr>
          <p:cNvPr id="468" name="Google Shape;468;p55"/>
          <p:cNvSpPr/>
          <p:nvPr/>
        </p:nvSpPr>
        <p:spPr>
          <a:xfrm>
            <a:off x="6688925" y="2504400"/>
            <a:ext cx="125400" cy="1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5"/>
          <p:cNvSpPr txBox="1"/>
          <p:nvPr/>
        </p:nvSpPr>
        <p:spPr>
          <a:xfrm>
            <a:off x="5810063" y="2730300"/>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Google Sans"/>
                <a:ea typeface="Google Sans"/>
                <a:cs typeface="Google Sans"/>
                <a:sym typeface="Google Sans"/>
              </a:rPr>
              <a:t>140 μW</a:t>
            </a:r>
            <a:endParaRPr b="1" sz="21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a:solidFill>
                  <a:schemeClr val="dk2"/>
                </a:solidFill>
                <a:latin typeface="Google Sans"/>
                <a:ea typeface="Google Sans"/>
                <a:cs typeface="Google Sans"/>
                <a:sym typeface="Google Sans"/>
              </a:rPr>
              <a:t>Syntiant NDP100</a:t>
            </a:r>
            <a:endParaRPr>
              <a:solidFill>
                <a:schemeClr val="dk2"/>
              </a:solidFill>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6"/>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a:t>Comparing Power</a:t>
            </a:r>
            <a:endParaRPr/>
          </a:p>
        </p:txBody>
      </p:sp>
      <p:pic>
        <p:nvPicPr>
          <p:cNvPr descr="https://lh3.googleusercontent.com/hUj_msb-X0LD-00ERSuqdp-VGHyEl7RkyMppgbYZrx_9CZmy92w4IaZ2Cdq_IXW7NmBkJAIz7vncQsTCtEPESAopgU3q_bebXx_a4DnNfJNZKBe4aN9FSEzdZb-cR3sMJve4NXvm4yU" id="475" name="Google Shape;475;p56"/>
          <p:cNvPicPr preferRelativeResize="0"/>
          <p:nvPr/>
        </p:nvPicPr>
        <p:blipFill rotWithShape="1">
          <a:blip r:embed="rId3">
            <a:alphaModFix/>
          </a:blip>
          <a:srcRect b="0" l="0" r="0" t="0"/>
          <a:stretch/>
        </p:blipFill>
        <p:spPr>
          <a:xfrm>
            <a:off x="11162950" y="-634453"/>
            <a:ext cx="3662499" cy="2746901"/>
          </a:xfrm>
          <a:prstGeom prst="rect">
            <a:avLst/>
          </a:prstGeom>
          <a:noFill/>
          <a:ln>
            <a:noFill/>
          </a:ln>
        </p:spPr>
      </p:pic>
      <p:sp>
        <p:nvSpPr>
          <p:cNvPr id="476" name="Google Shape;476;p56"/>
          <p:cNvSpPr/>
          <p:nvPr/>
        </p:nvSpPr>
        <p:spPr>
          <a:xfrm>
            <a:off x="4086675"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6"/>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6"/>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aseline="30000" i="1">
              <a:latin typeface="Google Sans"/>
              <a:ea typeface="Google Sans"/>
              <a:cs typeface="Google Sans"/>
              <a:sym typeface="Google Sans"/>
            </a:endParaRPr>
          </a:p>
        </p:txBody>
      </p:sp>
      <p:sp>
        <p:nvSpPr>
          <p:cNvPr id="479" name="Google Shape;479;p56"/>
          <p:cNvSpPr txBox="1"/>
          <p:nvPr/>
        </p:nvSpPr>
        <p:spPr>
          <a:xfrm>
            <a:off x="3974400"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Google Sans"/>
                <a:ea typeface="Google Sans"/>
                <a:cs typeface="Google Sans"/>
                <a:sym typeface="Google Sans"/>
              </a:rPr>
              <a:t>SMALL</a:t>
            </a:r>
            <a:endParaRPr baseline="30000" i="1" sz="800">
              <a:latin typeface="Google Sans"/>
              <a:ea typeface="Google Sans"/>
              <a:cs typeface="Google Sans"/>
              <a:sym typeface="Google Sans"/>
            </a:endParaRPr>
          </a:p>
        </p:txBody>
      </p:sp>
      <p:sp>
        <p:nvSpPr>
          <p:cNvPr id="480" name="Google Shape;480;p56"/>
          <p:cNvSpPr txBox="1"/>
          <p:nvPr/>
        </p:nvSpPr>
        <p:spPr>
          <a:xfrm>
            <a:off x="1181425" y="3779875"/>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Google Sans"/>
                <a:ea typeface="Google Sans"/>
                <a:cs typeface="Google Sans"/>
                <a:sym typeface="Google Sans"/>
              </a:rPr>
              <a:t>300W</a:t>
            </a:r>
            <a:endParaRPr b="1" sz="2100">
              <a:solidFill>
                <a:schemeClr val="accent2"/>
              </a:solidFill>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NVIDIA Tesla K80</a:t>
            </a:r>
            <a:endParaRPr>
              <a:latin typeface="Google Sans"/>
              <a:ea typeface="Google Sans"/>
              <a:cs typeface="Google Sans"/>
              <a:sym typeface="Google Sans"/>
            </a:endParaRPr>
          </a:p>
        </p:txBody>
      </p:sp>
      <p:sp>
        <p:nvSpPr>
          <p:cNvPr id="481" name="Google Shape;481;p56"/>
          <p:cNvSpPr txBox="1"/>
          <p:nvPr/>
        </p:nvSpPr>
        <p:spPr>
          <a:xfrm>
            <a:off x="3630563" y="3115375"/>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latin typeface="Google Sans"/>
                <a:ea typeface="Google Sans"/>
                <a:cs typeface="Google Sans"/>
                <a:sym typeface="Google Sans"/>
              </a:rPr>
              <a:t>3.64W</a:t>
            </a:r>
            <a:endParaRPr b="1" sz="2100">
              <a:solidFill>
                <a:schemeClr val="accent1"/>
              </a:solidFill>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Apple A12</a:t>
            </a:r>
            <a:endParaRPr>
              <a:latin typeface="Google Sans"/>
              <a:ea typeface="Google Sans"/>
              <a:cs typeface="Google Sans"/>
              <a:sym typeface="Google Sans"/>
            </a:endParaRPr>
          </a:p>
        </p:txBody>
      </p:sp>
      <p:sp>
        <p:nvSpPr>
          <p:cNvPr id="482" name="Google Shape;482;p56"/>
          <p:cNvSpPr/>
          <p:nvPr/>
        </p:nvSpPr>
        <p:spPr>
          <a:xfrm>
            <a:off x="6688925" y="2504400"/>
            <a:ext cx="125400" cy="1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6"/>
          <p:cNvSpPr txBox="1"/>
          <p:nvPr/>
        </p:nvSpPr>
        <p:spPr>
          <a:xfrm>
            <a:off x="5810063" y="2730300"/>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Google Sans"/>
                <a:ea typeface="Google Sans"/>
                <a:cs typeface="Google Sans"/>
                <a:sym typeface="Google Sans"/>
              </a:rPr>
              <a:t>140 μW</a:t>
            </a:r>
            <a:endParaRPr b="1" sz="21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a:solidFill>
                  <a:schemeClr val="dk2"/>
                </a:solidFill>
                <a:latin typeface="Google Sans"/>
                <a:ea typeface="Google Sans"/>
                <a:cs typeface="Google Sans"/>
                <a:sym typeface="Google Sans"/>
              </a:rPr>
              <a:t>Syntiant NDP100</a:t>
            </a:r>
            <a:endParaRPr>
              <a:solidFill>
                <a:schemeClr val="dk2"/>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7"/>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a:t>Comparing Power</a:t>
            </a:r>
            <a:endParaRPr/>
          </a:p>
        </p:txBody>
      </p:sp>
      <p:pic>
        <p:nvPicPr>
          <p:cNvPr descr="https://lh3.googleusercontent.com/hUj_msb-X0LD-00ERSuqdp-VGHyEl7RkyMppgbYZrx_9CZmy92w4IaZ2Cdq_IXW7NmBkJAIz7vncQsTCtEPESAopgU3q_bebXx_a4DnNfJNZKBe4aN9FSEzdZb-cR3sMJve4NXvm4yU" id="489" name="Google Shape;489;p57"/>
          <p:cNvPicPr preferRelativeResize="0"/>
          <p:nvPr/>
        </p:nvPicPr>
        <p:blipFill rotWithShape="1">
          <a:blip r:embed="rId3">
            <a:alphaModFix/>
          </a:blip>
          <a:srcRect b="0" l="0" r="0" t="0"/>
          <a:stretch/>
        </p:blipFill>
        <p:spPr>
          <a:xfrm>
            <a:off x="11162950" y="-634453"/>
            <a:ext cx="3662499" cy="2746901"/>
          </a:xfrm>
          <a:prstGeom prst="rect">
            <a:avLst/>
          </a:prstGeom>
          <a:noFill/>
          <a:ln>
            <a:noFill/>
          </a:ln>
        </p:spPr>
      </p:pic>
      <p:sp>
        <p:nvSpPr>
          <p:cNvPr id="490" name="Google Shape;490;p57"/>
          <p:cNvSpPr/>
          <p:nvPr/>
        </p:nvSpPr>
        <p:spPr>
          <a:xfrm>
            <a:off x="4086675" y="2112450"/>
            <a:ext cx="970800" cy="91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p:cNvSpPr/>
          <p:nvPr/>
        </p:nvSpPr>
        <p:spPr>
          <a:xfrm>
            <a:off x="1178300" y="1569600"/>
            <a:ext cx="1883100" cy="200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7"/>
          <p:cNvSpPr txBox="1"/>
          <p:nvPr/>
        </p:nvSpPr>
        <p:spPr>
          <a:xfrm>
            <a:off x="1499750" y="2112447"/>
            <a:ext cx="1240200" cy="91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Google Sans"/>
                <a:ea typeface="Google Sans"/>
                <a:cs typeface="Google Sans"/>
                <a:sym typeface="Google Sans"/>
              </a:rPr>
              <a:t>BIG</a:t>
            </a:r>
            <a:endParaRPr b="1" sz="2300">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GPU / CPU</a:t>
            </a:r>
            <a:endParaRPr baseline="30000" i="1">
              <a:latin typeface="Google Sans"/>
              <a:ea typeface="Google Sans"/>
              <a:cs typeface="Google Sans"/>
              <a:sym typeface="Google Sans"/>
            </a:endParaRPr>
          </a:p>
        </p:txBody>
      </p:sp>
      <p:sp>
        <p:nvSpPr>
          <p:cNvPr id="493" name="Google Shape;493;p57"/>
          <p:cNvSpPr txBox="1"/>
          <p:nvPr/>
        </p:nvSpPr>
        <p:spPr>
          <a:xfrm>
            <a:off x="3974400" y="2280300"/>
            <a:ext cx="11952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Google Sans"/>
                <a:ea typeface="Google Sans"/>
                <a:cs typeface="Google Sans"/>
                <a:sym typeface="Google Sans"/>
              </a:rPr>
              <a:t>SMALL</a:t>
            </a:r>
            <a:endParaRPr baseline="30000" i="1" sz="800">
              <a:latin typeface="Google Sans"/>
              <a:ea typeface="Google Sans"/>
              <a:cs typeface="Google Sans"/>
              <a:sym typeface="Google Sans"/>
            </a:endParaRPr>
          </a:p>
        </p:txBody>
      </p:sp>
      <p:sp>
        <p:nvSpPr>
          <p:cNvPr id="494" name="Google Shape;494;p57"/>
          <p:cNvSpPr txBox="1"/>
          <p:nvPr/>
        </p:nvSpPr>
        <p:spPr>
          <a:xfrm>
            <a:off x="1181425" y="3779875"/>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2"/>
                </a:solidFill>
                <a:latin typeface="Google Sans"/>
                <a:ea typeface="Google Sans"/>
                <a:cs typeface="Google Sans"/>
                <a:sym typeface="Google Sans"/>
              </a:rPr>
              <a:t>300W</a:t>
            </a:r>
            <a:endParaRPr b="1" sz="2100">
              <a:solidFill>
                <a:schemeClr val="accent2"/>
              </a:solidFill>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NVIDIA Tesla K80</a:t>
            </a:r>
            <a:endParaRPr>
              <a:latin typeface="Google Sans"/>
              <a:ea typeface="Google Sans"/>
              <a:cs typeface="Google Sans"/>
              <a:sym typeface="Google Sans"/>
            </a:endParaRPr>
          </a:p>
        </p:txBody>
      </p:sp>
      <p:sp>
        <p:nvSpPr>
          <p:cNvPr id="495" name="Google Shape;495;p57"/>
          <p:cNvSpPr txBox="1"/>
          <p:nvPr/>
        </p:nvSpPr>
        <p:spPr>
          <a:xfrm>
            <a:off x="3630563" y="3115375"/>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latin typeface="Google Sans"/>
                <a:ea typeface="Google Sans"/>
                <a:cs typeface="Google Sans"/>
                <a:sym typeface="Google Sans"/>
              </a:rPr>
              <a:t>3.64W</a:t>
            </a:r>
            <a:endParaRPr b="1" sz="2100">
              <a:solidFill>
                <a:schemeClr val="accent1"/>
              </a:solidFill>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Apple A12</a:t>
            </a:r>
            <a:endParaRPr>
              <a:latin typeface="Google Sans"/>
              <a:ea typeface="Google Sans"/>
              <a:cs typeface="Google Sans"/>
              <a:sym typeface="Google Sans"/>
            </a:endParaRPr>
          </a:p>
        </p:txBody>
      </p:sp>
      <p:sp>
        <p:nvSpPr>
          <p:cNvPr id="496" name="Google Shape;496;p57"/>
          <p:cNvSpPr/>
          <p:nvPr/>
        </p:nvSpPr>
        <p:spPr>
          <a:xfrm>
            <a:off x="6688925" y="2504400"/>
            <a:ext cx="125400" cy="1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7"/>
          <p:cNvSpPr txBox="1"/>
          <p:nvPr/>
        </p:nvSpPr>
        <p:spPr>
          <a:xfrm>
            <a:off x="5513675" y="957688"/>
            <a:ext cx="2475900" cy="1086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latin typeface="Google Sans"/>
                <a:ea typeface="Google Sans"/>
                <a:cs typeface="Google Sans"/>
                <a:sym typeface="Google Sans"/>
              </a:rPr>
              <a:t>Neural Decision Processor</a:t>
            </a:r>
            <a:endParaRPr b="1">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Always-on deep learning</a:t>
            </a:r>
            <a:endParaRPr i="1" sz="1200">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speech/audio recognition</a:t>
            </a:r>
            <a:endParaRPr baseline="30000" i="1" sz="1200">
              <a:latin typeface="Google Sans"/>
              <a:ea typeface="Google Sans"/>
              <a:cs typeface="Google Sans"/>
              <a:sym typeface="Google Sans"/>
            </a:endParaRPr>
          </a:p>
        </p:txBody>
      </p:sp>
      <p:sp>
        <p:nvSpPr>
          <p:cNvPr id="498" name="Google Shape;498;p57"/>
          <p:cNvSpPr txBox="1"/>
          <p:nvPr/>
        </p:nvSpPr>
        <p:spPr>
          <a:xfrm>
            <a:off x="5810075" y="1901638"/>
            <a:ext cx="1883100" cy="31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Google Sans"/>
                <a:ea typeface="Google Sans"/>
                <a:cs typeface="Google Sans"/>
                <a:sym typeface="Google Sans"/>
              </a:rPr>
              <a:t>Ultra low power, 128KB SRAM, 12-pin, 2.52mm</a:t>
            </a:r>
            <a:r>
              <a:rPr baseline="30000" lang="en" sz="1000">
                <a:latin typeface="Google Sans"/>
                <a:ea typeface="Google Sans"/>
                <a:cs typeface="Google Sans"/>
                <a:sym typeface="Google Sans"/>
              </a:rPr>
              <a:t>2</a:t>
            </a:r>
            <a:endParaRPr baseline="30000" i="1" sz="1000">
              <a:latin typeface="Google Sans"/>
              <a:ea typeface="Google Sans"/>
              <a:cs typeface="Google Sans"/>
              <a:sym typeface="Google Sans"/>
            </a:endParaRPr>
          </a:p>
        </p:txBody>
      </p:sp>
      <p:sp>
        <p:nvSpPr>
          <p:cNvPr id="499" name="Google Shape;499;p57"/>
          <p:cNvSpPr txBox="1"/>
          <p:nvPr/>
        </p:nvSpPr>
        <p:spPr>
          <a:xfrm>
            <a:off x="5810063" y="2730300"/>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4"/>
                </a:solidFill>
                <a:latin typeface="Google Sans"/>
                <a:ea typeface="Google Sans"/>
                <a:cs typeface="Google Sans"/>
                <a:sym typeface="Google Sans"/>
              </a:rPr>
              <a:t>140 μW</a:t>
            </a:r>
            <a:endParaRPr b="1" sz="2100">
              <a:solidFill>
                <a:schemeClr val="accent4"/>
              </a:solidFill>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Syntiant NDP100</a:t>
            </a:r>
            <a:endParaRPr>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2"/>
          <p:cNvPicPr preferRelativeResize="0"/>
          <p:nvPr/>
        </p:nvPicPr>
        <p:blipFill rotWithShape="1">
          <a:blip r:embed="rId3">
            <a:alphaModFix/>
          </a:blip>
          <a:srcRect b="17" l="0" r="0" t="42999"/>
          <a:stretch/>
        </p:blipFill>
        <p:spPr>
          <a:xfrm>
            <a:off x="1064550" y="2844800"/>
            <a:ext cx="2323625" cy="1849626"/>
          </a:xfrm>
          <a:prstGeom prst="rect">
            <a:avLst/>
          </a:prstGeom>
          <a:noFill/>
          <a:ln>
            <a:noFill/>
          </a:ln>
        </p:spPr>
      </p:pic>
      <p:sp>
        <p:nvSpPr>
          <p:cNvPr id="115" name="Google Shape;115;p22"/>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Makes </a:t>
            </a:r>
            <a:r>
              <a:rPr b="1" lang="en">
                <a:solidFill>
                  <a:schemeClr val="accent6"/>
                </a:solidFill>
              </a:rPr>
              <a:t>TinyML</a:t>
            </a:r>
            <a:r>
              <a:rPr lang="en"/>
              <a:t>?</a:t>
            </a:r>
            <a:endParaRPr/>
          </a:p>
        </p:txBody>
      </p:sp>
      <p:pic>
        <p:nvPicPr>
          <p:cNvPr id="116" name="Google Shape;116;p22"/>
          <p:cNvPicPr preferRelativeResize="0"/>
          <p:nvPr/>
        </p:nvPicPr>
        <p:blipFill>
          <a:blip r:embed="rId4">
            <a:alphaModFix/>
          </a:blip>
          <a:stretch>
            <a:fillRect/>
          </a:stretch>
        </p:blipFill>
        <p:spPr>
          <a:xfrm rot="-5400000">
            <a:off x="4328613" y="1927625"/>
            <a:ext cx="1073325" cy="1680225"/>
          </a:xfrm>
          <a:prstGeom prst="rect">
            <a:avLst/>
          </a:prstGeom>
          <a:noFill/>
          <a:ln>
            <a:noFill/>
          </a:ln>
        </p:spPr>
      </p:pic>
      <p:sp>
        <p:nvSpPr>
          <p:cNvPr id="117" name="Google Shape;117;p22"/>
          <p:cNvSpPr txBox="1"/>
          <p:nvPr>
            <p:ph idx="4294967295" type="title"/>
          </p:nvPr>
        </p:nvSpPr>
        <p:spPr>
          <a:xfrm>
            <a:off x="5962325" y="2290175"/>
            <a:ext cx="25746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4000">
                <a:solidFill>
                  <a:schemeClr val="accent6"/>
                </a:solidFill>
              </a:rPr>
              <a:t>TinyML</a:t>
            </a:r>
            <a:endParaRPr sz="4000"/>
          </a:p>
        </p:txBody>
      </p:sp>
      <p:pic>
        <p:nvPicPr>
          <p:cNvPr id="118" name="Google Shape;118;p22"/>
          <p:cNvPicPr preferRelativeResize="0"/>
          <p:nvPr/>
        </p:nvPicPr>
        <p:blipFill rotWithShape="1">
          <a:blip r:embed="rId3">
            <a:alphaModFix/>
          </a:blip>
          <a:srcRect b="56981" l="0" r="0" t="0"/>
          <a:stretch/>
        </p:blipFill>
        <p:spPr>
          <a:xfrm>
            <a:off x="1064550" y="1338493"/>
            <a:ext cx="2323625" cy="1396325"/>
          </a:xfrm>
          <a:prstGeom prst="rect">
            <a:avLst/>
          </a:prstGeom>
          <a:noFill/>
          <a:ln>
            <a:noFill/>
          </a:ln>
        </p:spPr>
      </p:pic>
      <p:sp>
        <p:nvSpPr>
          <p:cNvPr id="119" name="Google Shape;119;p22"/>
          <p:cNvSpPr txBox="1"/>
          <p:nvPr/>
        </p:nvSpPr>
        <p:spPr>
          <a:xfrm>
            <a:off x="1588713" y="1732750"/>
            <a:ext cx="12753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Medium"/>
                <a:ea typeface="Google Sans Medium"/>
                <a:cs typeface="Google Sans Medium"/>
                <a:sym typeface="Google Sans Medium"/>
              </a:rPr>
              <a:t>Embedded</a:t>
            </a:r>
            <a:endParaRPr>
              <a:solidFill>
                <a:schemeClr val="lt2"/>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a:solidFill>
                  <a:schemeClr val="lt2"/>
                </a:solidFill>
                <a:latin typeface="Google Sans Medium"/>
                <a:ea typeface="Google Sans Medium"/>
                <a:cs typeface="Google Sans Medium"/>
                <a:sym typeface="Google Sans Medium"/>
              </a:rPr>
              <a:t>Systems</a:t>
            </a:r>
            <a:endParaRPr>
              <a:solidFill>
                <a:schemeClr val="lt2"/>
              </a:solidFill>
              <a:latin typeface="Google Sans Medium"/>
              <a:ea typeface="Google Sans Medium"/>
              <a:cs typeface="Google Sans Medium"/>
              <a:sym typeface="Google Sans Medium"/>
            </a:endParaRPr>
          </a:p>
        </p:txBody>
      </p:sp>
      <p:sp>
        <p:nvSpPr>
          <p:cNvPr id="120" name="Google Shape;120;p22"/>
          <p:cNvSpPr txBox="1"/>
          <p:nvPr/>
        </p:nvSpPr>
        <p:spPr>
          <a:xfrm>
            <a:off x="1588713" y="3481396"/>
            <a:ext cx="12753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Medium"/>
                <a:ea typeface="Google Sans Medium"/>
                <a:cs typeface="Google Sans Medium"/>
                <a:sym typeface="Google Sans Medium"/>
              </a:rPr>
              <a:t>Machine</a:t>
            </a:r>
            <a:endParaRPr>
              <a:solidFill>
                <a:schemeClr val="dk2"/>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a:solidFill>
                  <a:schemeClr val="dk2"/>
                </a:solidFill>
                <a:latin typeface="Google Sans Medium"/>
                <a:ea typeface="Google Sans Medium"/>
                <a:cs typeface="Google Sans Medium"/>
                <a:sym typeface="Google Sans Medium"/>
              </a:rPr>
              <a:t>Learning</a:t>
            </a:r>
            <a:endParaRPr>
              <a:solidFill>
                <a:schemeClr val="dk2"/>
              </a:solidFill>
              <a:latin typeface="Google Sans Medium"/>
              <a:ea typeface="Google Sans Medium"/>
              <a:cs typeface="Google Sans Medium"/>
              <a:sym typeface="Google Sans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8"/>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a:t>Comparing Power</a:t>
            </a:r>
            <a:endParaRPr/>
          </a:p>
        </p:txBody>
      </p:sp>
      <p:pic>
        <p:nvPicPr>
          <p:cNvPr descr="https://lh3.googleusercontent.com/hUj_msb-X0LD-00ERSuqdp-VGHyEl7RkyMppgbYZrx_9CZmy92w4IaZ2Cdq_IXW7NmBkJAIz7vncQsTCtEPESAopgU3q_bebXx_a4DnNfJNZKBe4aN9FSEzdZb-cR3sMJve4NXvm4yU" id="505" name="Google Shape;505;p58"/>
          <p:cNvPicPr preferRelativeResize="0"/>
          <p:nvPr/>
        </p:nvPicPr>
        <p:blipFill rotWithShape="1">
          <a:blip r:embed="rId3">
            <a:alphaModFix/>
          </a:blip>
          <a:srcRect b="0" l="0" r="0" t="0"/>
          <a:stretch/>
        </p:blipFill>
        <p:spPr>
          <a:xfrm>
            <a:off x="11162950" y="-634453"/>
            <a:ext cx="3662499" cy="2746901"/>
          </a:xfrm>
          <a:prstGeom prst="rect">
            <a:avLst/>
          </a:prstGeom>
          <a:noFill/>
          <a:ln>
            <a:noFill/>
          </a:ln>
        </p:spPr>
      </p:pic>
      <p:sp>
        <p:nvSpPr>
          <p:cNvPr id="506" name="Google Shape;506;p58"/>
          <p:cNvSpPr/>
          <p:nvPr/>
        </p:nvSpPr>
        <p:spPr>
          <a:xfrm>
            <a:off x="6688925" y="2504400"/>
            <a:ext cx="125400" cy="13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8"/>
          <p:cNvSpPr txBox="1"/>
          <p:nvPr/>
        </p:nvSpPr>
        <p:spPr>
          <a:xfrm>
            <a:off x="5810063" y="2730300"/>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Google Sans"/>
                <a:ea typeface="Google Sans"/>
                <a:cs typeface="Google Sans"/>
                <a:sym typeface="Google Sans"/>
              </a:rPr>
              <a:t>140 μW</a:t>
            </a:r>
            <a:endParaRPr b="1" sz="2100">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Syntiant NDP100</a:t>
            </a:r>
            <a:endParaRPr>
              <a:latin typeface="Google Sans"/>
              <a:ea typeface="Google Sans"/>
              <a:cs typeface="Google Sans"/>
              <a:sym typeface="Google Sans"/>
            </a:endParaRPr>
          </a:p>
        </p:txBody>
      </p:sp>
      <p:pic>
        <p:nvPicPr>
          <p:cNvPr id="508" name="Google Shape;508;p58"/>
          <p:cNvPicPr preferRelativeResize="0"/>
          <p:nvPr/>
        </p:nvPicPr>
        <p:blipFill>
          <a:blip r:embed="rId4">
            <a:alphaModFix/>
          </a:blip>
          <a:stretch>
            <a:fillRect/>
          </a:stretch>
        </p:blipFill>
        <p:spPr>
          <a:xfrm>
            <a:off x="1046550" y="1447200"/>
            <a:ext cx="3756699" cy="2249075"/>
          </a:xfrm>
          <a:prstGeom prst="rect">
            <a:avLst/>
          </a:prstGeom>
          <a:noFill/>
          <a:ln>
            <a:noFill/>
          </a:ln>
          <a:effectLst>
            <a:outerShdw blurRad="57150" rotWithShape="0" algn="bl" dir="5400000" dist="19050">
              <a:srgbClr val="000000">
                <a:alpha val="50000"/>
              </a:srgbClr>
            </a:outerShdw>
          </a:effectLst>
        </p:spPr>
      </p:pic>
      <p:sp>
        <p:nvSpPr>
          <p:cNvPr id="509" name="Google Shape;509;p58"/>
          <p:cNvSpPr txBox="1"/>
          <p:nvPr/>
        </p:nvSpPr>
        <p:spPr>
          <a:xfrm>
            <a:off x="1113950" y="3779875"/>
            <a:ext cx="36219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Google Sans"/>
                <a:ea typeface="Google Sans"/>
                <a:cs typeface="Google Sans"/>
                <a:sym typeface="Google Sans"/>
              </a:rPr>
              <a:t>Use case: </a:t>
            </a:r>
            <a:r>
              <a:rPr lang="en" sz="2000">
                <a:latin typeface="Google Sans"/>
                <a:ea typeface="Google Sans"/>
                <a:cs typeface="Google Sans"/>
                <a:sym typeface="Google Sans"/>
              </a:rPr>
              <a:t>button cell battery</a:t>
            </a:r>
            <a:endParaRPr sz="1300">
              <a:latin typeface="Google Sans"/>
              <a:ea typeface="Google Sans"/>
              <a:cs typeface="Google Sans"/>
              <a:sym typeface="Google Sans"/>
            </a:endParaRPr>
          </a:p>
        </p:txBody>
      </p:sp>
      <p:sp>
        <p:nvSpPr>
          <p:cNvPr id="510" name="Google Shape;510;p58"/>
          <p:cNvSpPr txBox="1"/>
          <p:nvPr/>
        </p:nvSpPr>
        <p:spPr>
          <a:xfrm>
            <a:off x="5513675" y="957688"/>
            <a:ext cx="2475900" cy="1086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latin typeface="Google Sans"/>
                <a:ea typeface="Google Sans"/>
                <a:cs typeface="Google Sans"/>
                <a:sym typeface="Google Sans"/>
              </a:rPr>
              <a:t>Neural Decision Processor</a:t>
            </a:r>
            <a:endParaRPr b="1">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Always-on deep learning</a:t>
            </a:r>
            <a:endParaRPr i="1" sz="1200">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speech/audio recognition</a:t>
            </a:r>
            <a:endParaRPr baseline="30000" i="1" sz="1200">
              <a:latin typeface="Google Sans"/>
              <a:ea typeface="Google Sans"/>
              <a:cs typeface="Google Sans"/>
              <a:sym typeface="Google Sans"/>
            </a:endParaRPr>
          </a:p>
        </p:txBody>
      </p:sp>
      <p:sp>
        <p:nvSpPr>
          <p:cNvPr id="511" name="Google Shape;511;p58"/>
          <p:cNvSpPr txBox="1"/>
          <p:nvPr/>
        </p:nvSpPr>
        <p:spPr>
          <a:xfrm>
            <a:off x="5810075" y="1901638"/>
            <a:ext cx="1883100" cy="31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Google Sans"/>
                <a:ea typeface="Google Sans"/>
                <a:cs typeface="Google Sans"/>
                <a:sym typeface="Google Sans"/>
              </a:rPr>
              <a:t>Ultra low power, 128KB SRAM, 12-pin, 2.52mm</a:t>
            </a:r>
            <a:r>
              <a:rPr baseline="30000" lang="en" sz="1000">
                <a:latin typeface="Google Sans"/>
                <a:ea typeface="Google Sans"/>
                <a:cs typeface="Google Sans"/>
                <a:sym typeface="Google Sans"/>
              </a:rPr>
              <a:t>2</a:t>
            </a:r>
            <a:endParaRPr baseline="30000" i="1" sz="1000">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59"/>
          <p:cNvPicPr preferRelativeResize="0"/>
          <p:nvPr/>
        </p:nvPicPr>
        <p:blipFill>
          <a:blip r:embed="rId3">
            <a:alphaModFix/>
          </a:blip>
          <a:stretch>
            <a:fillRect/>
          </a:stretch>
        </p:blipFill>
        <p:spPr>
          <a:xfrm>
            <a:off x="1893000" y="1268837"/>
            <a:ext cx="5298749" cy="2307174"/>
          </a:xfrm>
          <a:prstGeom prst="rect">
            <a:avLst/>
          </a:prstGeom>
          <a:noFill/>
          <a:ln>
            <a:noFill/>
          </a:ln>
        </p:spPr>
      </p:pic>
      <p:sp>
        <p:nvSpPr>
          <p:cNvPr id="517" name="Google Shape;517;p59"/>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518" name="Google Shape;518;p59"/>
          <p:cNvPicPr preferRelativeResize="0"/>
          <p:nvPr/>
        </p:nvPicPr>
        <p:blipFill>
          <a:blip r:embed="rId4">
            <a:alphaModFix/>
          </a:blip>
          <a:stretch>
            <a:fillRect/>
          </a:stretch>
        </p:blipFill>
        <p:spPr>
          <a:xfrm>
            <a:off x="2354725" y="1783775"/>
            <a:ext cx="232675" cy="244925"/>
          </a:xfrm>
          <a:prstGeom prst="rect">
            <a:avLst/>
          </a:prstGeom>
          <a:noFill/>
          <a:ln>
            <a:noFill/>
          </a:ln>
        </p:spPr>
      </p:pic>
      <p:pic>
        <p:nvPicPr>
          <p:cNvPr id="519" name="Google Shape;519;p59"/>
          <p:cNvPicPr preferRelativeResize="0"/>
          <p:nvPr/>
        </p:nvPicPr>
        <p:blipFill>
          <a:blip r:embed="rId5">
            <a:alphaModFix/>
          </a:blip>
          <a:stretch>
            <a:fillRect/>
          </a:stretch>
        </p:blipFill>
        <p:spPr>
          <a:xfrm>
            <a:off x="4464163" y="1761150"/>
            <a:ext cx="232675" cy="290186"/>
          </a:xfrm>
          <a:prstGeom prst="rect">
            <a:avLst/>
          </a:prstGeom>
          <a:noFill/>
          <a:ln>
            <a:noFill/>
          </a:ln>
        </p:spPr>
      </p:pic>
      <p:pic>
        <p:nvPicPr>
          <p:cNvPr id="520" name="Google Shape;520;p59"/>
          <p:cNvPicPr preferRelativeResize="0"/>
          <p:nvPr/>
        </p:nvPicPr>
        <p:blipFill>
          <a:blip r:embed="rId6">
            <a:alphaModFix/>
          </a:blip>
          <a:stretch>
            <a:fillRect/>
          </a:stretch>
        </p:blipFill>
        <p:spPr>
          <a:xfrm>
            <a:off x="6554137" y="1783775"/>
            <a:ext cx="244925" cy="244925"/>
          </a:xfrm>
          <a:prstGeom prst="rect">
            <a:avLst/>
          </a:prstGeom>
          <a:noFill/>
          <a:ln>
            <a:noFill/>
          </a:ln>
        </p:spPr>
      </p:pic>
      <p:sp>
        <p:nvSpPr>
          <p:cNvPr id="521" name="Google Shape;521;p59"/>
          <p:cNvSpPr txBox="1"/>
          <p:nvPr/>
        </p:nvSpPr>
        <p:spPr>
          <a:xfrm>
            <a:off x="36871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2</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Process input </a:t>
            </a:r>
            <a:r>
              <a:rPr i="1" lang="en" sz="1100">
                <a:solidFill>
                  <a:schemeClr val="dk2"/>
                </a:solidFill>
                <a:latin typeface="Google Sans"/>
                <a:ea typeface="Google Sans"/>
                <a:cs typeface="Google Sans"/>
                <a:sym typeface="Google Sans"/>
              </a:rPr>
              <a:t>translation, then</a:t>
            </a:r>
            <a:br>
              <a:rPr i="1" lang="en" sz="1100">
                <a:solidFill>
                  <a:schemeClr val="dk2"/>
                </a:solidFill>
                <a:latin typeface="Google Sans"/>
                <a:ea typeface="Google Sans"/>
                <a:cs typeface="Google Sans"/>
                <a:sym typeface="Google Sans"/>
              </a:rPr>
            </a:br>
            <a:r>
              <a:rPr i="1" lang="en" sz="1100">
                <a:solidFill>
                  <a:schemeClr val="dk2"/>
                </a:solidFill>
                <a:latin typeface="Google Sans"/>
                <a:ea typeface="Google Sans"/>
                <a:cs typeface="Google Sans"/>
                <a:sym typeface="Google Sans"/>
              </a:rPr>
              <a:t>execute command</a:t>
            </a:r>
            <a:endParaRPr i="1" sz="1100">
              <a:solidFill>
                <a:schemeClr val="dk2"/>
              </a:solidFill>
              <a:latin typeface="Google Sans"/>
              <a:ea typeface="Google Sans"/>
              <a:cs typeface="Google Sans"/>
              <a:sym typeface="Google Sans"/>
            </a:endParaRPr>
          </a:p>
        </p:txBody>
      </p:sp>
      <p:sp>
        <p:nvSpPr>
          <p:cNvPr id="522" name="Google Shape;522;p59"/>
          <p:cNvSpPr txBox="1"/>
          <p:nvPr/>
        </p:nvSpPr>
        <p:spPr>
          <a:xfrm>
            <a:off x="15894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1</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Audio input from microphone (sensor)</a:t>
            </a:r>
            <a:endParaRPr sz="1300">
              <a:solidFill>
                <a:schemeClr val="dk2"/>
              </a:solidFill>
              <a:latin typeface="Google Sans"/>
              <a:ea typeface="Google Sans"/>
              <a:cs typeface="Google Sans"/>
              <a:sym typeface="Google Sans"/>
            </a:endParaRPr>
          </a:p>
        </p:txBody>
      </p:sp>
      <p:sp>
        <p:nvSpPr>
          <p:cNvPr id="523" name="Google Shape;523;p59"/>
          <p:cNvSpPr txBox="1"/>
          <p:nvPr/>
        </p:nvSpPr>
        <p:spPr>
          <a:xfrm>
            <a:off x="2924550" y="3578175"/>
            <a:ext cx="13584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input</a:t>
            </a:r>
            <a:endParaRPr sz="1300">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complete</a:t>
            </a:r>
            <a:endParaRPr sz="1300">
              <a:solidFill>
                <a:schemeClr val="dk2"/>
              </a:solidFill>
              <a:latin typeface="Google Sans"/>
              <a:ea typeface="Google Sans"/>
              <a:cs typeface="Google Sans"/>
              <a:sym typeface="Google Sans"/>
            </a:endParaRPr>
          </a:p>
        </p:txBody>
      </p:sp>
      <p:sp>
        <p:nvSpPr>
          <p:cNvPr id="524" name="Google Shape;524;p59"/>
          <p:cNvSpPr txBox="1"/>
          <p:nvPr/>
        </p:nvSpPr>
        <p:spPr>
          <a:xfrm>
            <a:off x="57848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Google Sans"/>
                <a:ea typeface="Google Sans"/>
                <a:cs typeface="Google Sans"/>
                <a:sym typeface="Google Sans"/>
              </a:rPr>
              <a:t>Step 3</a:t>
            </a:r>
            <a:endParaRPr b="1">
              <a:solidFill>
                <a:schemeClr val="dk2"/>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Generate</a:t>
            </a:r>
            <a:r>
              <a:rPr lang="en" sz="1300">
                <a:latin typeface="Google Sans"/>
                <a:ea typeface="Google Sans"/>
                <a:cs typeface="Google Sans"/>
                <a:sym typeface="Google Sans"/>
              </a:rPr>
              <a:t> </a:t>
            </a:r>
            <a:r>
              <a:rPr b="1" lang="en" sz="1300">
                <a:latin typeface="Google Sans"/>
                <a:ea typeface="Google Sans"/>
                <a:cs typeface="Google Sans"/>
                <a:sym typeface="Google Sans"/>
              </a:rPr>
              <a:t>Output </a:t>
            </a:r>
            <a:endParaRPr b="1" sz="1300">
              <a:latin typeface="Google Sans"/>
              <a:ea typeface="Google Sans"/>
              <a:cs typeface="Google Sans"/>
              <a:sym typeface="Google Sans"/>
            </a:endParaRPr>
          </a:p>
          <a:p>
            <a:pPr indent="0" lvl="0" marL="0" rtl="0" algn="ctr">
              <a:spcBef>
                <a:spcPts val="0"/>
              </a:spcBef>
              <a:spcAft>
                <a:spcPts val="0"/>
              </a:spcAft>
              <a:buNone/>
            </a:pPr>
            <a:r>
              <a:rPr i="1" lang="en" sz="1100">
                <a:solidFill>
                  <a:schemeClr val="dk2"/>
                </a:solidFill>
                <a:latin typeface="Google Sans"/>
                <a:ea typeface="Google Sans"/>
                <a:cs typeface="Google Sans"/>
                <a:sym typeface="Google Sans"/>
              </a:rPr>
              <a:t>play response through embedded speaker</a:t>
            </a:r>
            <a:endParaRPr i="1" sz="1100">
              <a:solidFill>
                <a:schemeClr val="dk2"/>
              </a:solidFill>
              <a:latin typeface="Google Sans"/>
              <a:ea typeface="Google Sans"/>
              <a:cs typeface="Google Sans"/>
              <a:sym typeface="Googl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0"/>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530" name="Google Shape;530;p60"/>
          <p:cNvPicPr preferRelativeResize="0"/>
          <p:nvPr/>
        </p:nvPicPr>
        <p:blipFill>
          <a:blip r:embed="rId4">
            <a:alphaModFix/>
          </a:blip>
          <a:stretch>
            <a:fillRect/>
          </a:stretch>
        </p:blipFill>
        <p:spPr>
          <a:xfrm>
            <a:off x="949650" y="948077"/>
            <a:ext cx="2365128" cy="157787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1"/>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536" name="Google Shape;536;p61"/>
          <p:cNvPicPr preferRelativeResize="0"/>
          <p:nvPr/>
        </p:nvPicPr>
        <p:blipFill>
          <a:blip r:embed="rId3">
            <a:alphaModFix/>
          </a:blip>
          <a:stretch>
            <a:fillRect/>
          </a:stretch>
        </p:blipFill>
        <p:spPr>
          <a:xfrm>
            <a:off x="949650" y="948077"/>
            <a:ext cx="2365128" cy="1577878"/>
          </a:xfrm>
          <a:prstGeom prst="rect">
            <a:avLst/>
          </a:prstGeom>
          <a:noFill/>
          <a:ln>
            <a:noFill/>
          </a:ln>
        </p:spPr>
      </p:pic>
      <p:pic>
        <p:nvPicPr>
          <p:cNvPr id="537" name="Google Shape;537;p61"/>
          <p:cNvPicPr preferRelativeResize="0"/>
          <p:nvPr/>
        </p:nvPicPr>
        <p:blipFill>
          <a:blip r:embed="rId4">
            <a:alphaModFix/>
          </a:blip>
          <a:stretch>
            <a:fillRect/>
          </a:stretch>
        </p:blipFill>
        <p:spPr>
          <a:xfrm>
            <a:off x="801325" y="2793575"/>
            <a:ext cx="2661775" cy="1997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2"/>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543" name="Google Shape;543;p62"/>
          <p:cNvPicPr preferRelativeResize="0"/>
          <p:nvPr/>
        </p:nvPicPr>
        <p:blipFill>
          <a:blip r:embed="rId4">
            <a:alphaModFix/>
          </a:blip>
          <a:stretch>
            <a:fillRect/>
          </a:stretch>
        </p:blipFill>
        <p:spPr>
          <a:xfrm>
            <a:off x="949650" y="948077"/>
            <a:ext cx="2365128" cy="1577878"/>
          </a:xfrm>
          <a:prstGeom prst="rect">
            <a:avLst/>
          </a:prstGeom>
          <a:noFill/>
          <a:ln>
            <a:noFill/>
          </a:ln>
        </p:spPr>
      </p:pic>
      <p:pic>
        <p:nvPicPr>
          <p:cNvPr id="544" name="Google Shape;544;p62"/>
          <p:cNvPicPr preferRelativeResize="0"/>
          <p:nvPr/>
        </p:nvPicPr>
        <p:blipFill>
          <a:blip r:embed="rId5">
            <a:alphaModFix/>
          </a:blip>
          <a:stretch>
            <a:fillRect/>
          </a:stretch>
        </p:blipFill>
        <p:spPr>
          <a:xfrm>
            <a:off x="801325" y="2793575"/>
            <a:ext cx="2661775" cy="1997500"/>
          </a:xfrm>
          <a:prstGeom prst="rect">
            <a:avLst/>
          </a:prstGeom>
          <a:noFill/>
          <a:ln>
            <a:noFill/>
          </a:ln>
        </p:spPr>
      </p:pic>
      <p:pic>
        <p:nvPicPr>
          <p:cNvPr id="545" name="Google Shape;545;p62"/>
          <p:cNvPicPr preferRelativeResize="0"/>
          <p:nvPr/>
        </p:nvPicPr>
        <p:blipFill>
          <a:blip r:embed="rId6">
            <a:alphaModFix/>
          </a:blip>
          <a:stretch>
            <a:fillRect/>
          </a:stretch>
        </p:blipFill>
        <p:spPr>
          <a:xfrm>
            <a:off x="4726974" y="948075"/>
            <a:ext cx="1640275" cy="3247350"/>
          </a:xfrm>
          <a:prstGeom prst="rect">
            <a:avLst/>
          </a:prstGeom>
          <a:noFill/>
          <a:ln>
            <a:noFill/>
          </a:ln>
        </p:spPr>
      </p:pic>
      <p:cxnSp>
        <p:nvCxnSpPr>
          <p:cNvPr id="546" name="Google Shape;546;p62"/>
          <p:cNvCxnSpPr/>
          <p:nvPr/>
        </p:nvCxnSpPr>
        <p:spPr>
          <a:xfrm>
            <a:off x="4020875" y="632400"/>
            <a:ext cx="0" cy="387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3"/>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a:t>MCUs enable </a:t>
            </a:r>
            <a:r>
              <a:rPr b="1" lang="en">
                <a:solidFill>
                  <a:schemeClr val="accent6"/>
                </a:solidFill>
              </a:rPr>
              <a:t>TinyML</a:t>
            </a:r>
            <a:endParaRPr b="1">
              <a:solidFill>
                <a:schemeClr val="accent6"/>
              </a:solidFill>
            </a:endParaRPr>
          </a:p>
        </p:txBody>
      </p:sp>
      <p:sp>
        <p:nvSpPr>
          <p:cNvPr id="552" name="Google Shape;552;p63"/>
          <p:cNvSpPr/>
          <p:nvPr/>
        </p:nvSpPr>
        <p:spPr>
          <a:xfrm>
            <a:off x="1700900" y="1577288"/>
            <a:ext cx="1208400" cy="79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SIZE</a:t>
            </a:r>
            <a:endParaRPr b="1">
              <a:solidFill>
                <a:srgbClr val="FFFFFF"/>
              </a:solidFill>
              <a:latin typeface="Google Sans"/>
              <a:ea typeface="Google Sans"/>
              <a:cs typeface="Google Sans"/>
              <a:sym typeface="Google Sans"/>
            </a:endParaRPr>
          </a:p>
        </p:txBody>
      </p:sp>
      <p:sp>
        <p:nvSpPr>
          <p:cNvPr id="553" name="Google Shape;553;p63"/>
          <p:cNvSpPr/>
          <p:nvPr/>
        </p:nvSpPr>
        <p:spPr>
          <a:xfrm>
            <a:off x="3967800" y="1577288"/>
            <a:ext cx="1208400" cy="79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POWER</a:t>
            </a:r>
            <a:endParaRPr b="1">
              <a:solidFill>
                <a:schemeClr val="lt2"/>
              </a:solidFill>
              <a:latin typeface="Google Sans"/>
              <a:ea typeface="Google Sans"/>
              <a:cs typeface="Google Sans"/>
              <a:sym typeface="Google Sans"/>
            </a:endParaRPr>
          </a:p>
        </p:txBody>
      </p:sp>
      <p:sp>
        <p:nvSpPr>
          <p:cNvPr id="554" name="Google Shape;554;p63"/>
          <p:cNvSpPr/>
          <p:nvPr/>
        </p:nvSpPr>
        <p:spPr>
          <a:xfrm>
            <a:off x="6234700" y="1577288"/>
            <a:ext cx="1208400" cy="79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a:t>
            </a:r>
            <a:br>
              <a:rPr b="1" lang="en">
                <a:solidFill>
                  <a:schemeClr val="lt2"/>
                </a:solidFill>
                <a:latin typeface="Google Sans"/>
                <a:ea typeface="Google Sans"/>
                <a:cs typeface="Google Sans"/>
                <a:sym typeface="Google Sans"/>
              </a:rPr>
            </a:br>
            <a:r>
              <a:rPr b="1" lang="en">
                <a:solidFill>
                  <a:schemeClr val="lt2"/>
                </a:solidFill>
                <a:latin typeface="Google Sans"/>
                <a:ea typeface="Google Sans"/>
                <a:cs typeface="Google Sans"/>
                <a:sym typeface="Google Sans"/>
              </a:rPr>
              <a:t>COST</a:t>
            </a:r>
            <a:endParaRPr b="1">
              <a:solidFill>
                <a:schemeClr val="lt2"/>
              </a:solidFill>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4"/>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a:t>MCUs enable </a:t>
            </a:r>
            <a:r>
              <a:rPr b="1" lang="en">
                <a:solidFill>
                  <a:schemeClr val="accent6"/>
                </a:solidFill>
              </a:rPr>
              <a:t>TinyML</a:t>
            </a:r>
            <a:endParaRPr b="1">
              <a:solidFill>
                <a:schemeClr val="accent6"/>
              </a:solidFill>
            </a:endParaRPr>
          </a:p>
        </p:txBody>
      </p:sp>
      <p:sp>
        <p:nvSpPr>
          <p:cNvPr id="560" name="Google Shape;560;p64"/>
          <p:cNvSpPr/>
          <p:nvPr/>
        </p:nvSpPr>
        <p:spPr>
          <a:xfrm>
            <a:off x="1700900" y="1577288"/>
            <a:ext cx="1208400" cy="79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SIZE</a:t>
            </a:r>
            <a:endParaRPr b="1">
              <a:solidFill>
                <a:srgbClr val="FFFFFF"/>
              </a:solidFill>
              <a:latin typeface="Google Sans"/>
              <a:ea typeface="Google Sans"/>
              <a:cs typeface="Google Sans"/>
              <a:sym typeface="Google Sans"/>
            </a:endParaRPr>
          </a:p>
        </p:txBody>
      </p:sp>
      <p:sp>
        <p:nvSpPr>
          <p:cNvPr id="561" name="Google Shape;561;p64"/>
          <p:cNvSpPr/>
          <p:nvPr/>
        </p:nvSpPr>
        <p:spPr>
          <a:xfrm>
            <a:off x="3967800" y="1577288"/>
            <a:ext cx="1208400" cy="79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POWER</a:t>
            </a:r>
            <a:endParaRPr b="1">
              <a:solidFill>
                <a:schemeClr val="lt2"/>
              </a:solidFill>
              <a:latin typeface="Google Sans"/>
              <a:ea typeface="Google Sans"/>
              <a:cs typeface="Google Sans"/>
              <a:sym typeface="Google Sans"/>
            </a:endParaRPr>
          </a:p>
        </p:txBody>
      </p:sp>
      <p:sp>
        <p:nvSpPr>
          <p:cNvPr id="562" name="Google Shape;562;p64"/>
          <p:cNvSpPr/>
          <p:nvPr/>
        </p:nvSpPr>
        <p:spPr>
          <a:xfrm>
            <a:off x="6234700" y="1577288"/>
            <a:ext cx="1208400" cy="79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a:t>
            </a:r>
            <a:br>
              <a:rPr b="1" lang="en">
                <a:solidFill>
                  <a:schemeClr val="lt2"/>
                </a:solidFill>
                <a:latin typeface="Google Sans"/>
                <a:ea typeface="Google Sans"/>
                <a:cs typeface="Google Sans"/>
                <a:sym typeface="Google Sans"/>
              </a:rPr>
            </a:br>
            <a:r>
              <a:rPr b="1" lang="en">
                <a:solidFill>
                  <a:schemeClr val="lt2"/>
                </a:solidFill>
                <a:latin typeface="Google Sans"/>
                <a:ea typeface="Google Sans"/>
                <a:cs typeface="Google Sans"/>
                <a:sym typeface="Google Sans"/>
              </a:rPr>
              <a:t>COST</a:t>
            </a:r>
            <a:endParaRPr b="1">
              <a:solidFill>
                <a:schemeClr val="lt2"/>
              </a:solidFill>
              <a:latin typeface="Google Sans"/>
              <a:ea typeface="Google Sans"/>
              <a:cs typeface="Google Sans"/>
              <a:sym typeface="Google Sans"/>
            </a:endParaRPr>
          </a:p>
        </p:txBody>
      </p:sp>
      <p:pic>
        <p:nvPicPr>
          <p:cNvPr id="563" name="Google Shape;563;p64"/>
          <p:cNvPicPr preferRelativeResize="0"/>
          <p:nvPr/>
        </p:nvPicPr>
        <p:blipFill>
          <a:blip r:embed="rId3">
            <a:alphaModFix/>
          </a:blip>
          <a:stretch>
            <a:fillRect/>
          </a:stretch>
        </p:blipFill>
        <p:spPr>
          <a:xfrm>
            <a:off x="4148412" y="2889000"/>
            <a:ext cx="847180" cy="918599"/>
          </a:xfrm>
          <a:prstGeom prst="rect">
            <a:avLst/>
          </a:prstGeom>
          <a:noFill/>
          <a:ln>
            <a:noFill/>
          </a:ln>
        </p:spPr>
      </p:pic>
      <p:sp>
        <p:nvSpPr>
          <p:cNvPr id="564" name="Google Shape;564;p64"/>
          <p:cNvSpPr/>
          <p:nvPr/>
        </p:nvSpPr>
        <p:spPr>
          <a:xfrm>
            <a:off x="4484500" y="3192600"/>
            <a:ext cx="269400" cy="3114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 name="Google Shape;565;p64"/>
          <p:cNvCxnSpPr/>
          <p:nvPr/>
        </p:nvCxnSpPr>
        <p:spPr>
          <a:xfrm flipH="1">
            <a:off x="4812900" y="3076875"/>
            <a:ext cx="432300" cy="269400"/>
          </a:xfrm>
          <a:prstGeom prst="straightConnector1">
            <a:avLst/>
          </a:prstGeom>
          <a:noFill/>
          <a:ln cap="flat" cmpd="sng" w="19050">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66" name="Google Shape;566;p64"/>
          <p:cNvCxnSpPr/>
          <p:nvPr/>
        </p:nvCxnSpPr>
        <p:spPr>
          <a:xfrm>
            <a:off x="2244725" y="2694588"/>
            <a:ext cx="1389600" cy="8094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a:t>MCUs enable </a:t>
            </a:r>
            <a:r>
              <a:rPr b="1" lang="en">
                <a:solidFill>
                  <a:schemeClr val="accent6"/>
                </a:solidFill>
              </a:rPr>
              <a:t>TinyML</a:t>
            </a:r>
            <a:endParaRPr b="1">
              <a:solidFill>
                <a:schemeClr val="accent6"/>
              </a:solidFill>
            </a:endParaRPr>
          </a:p>
        </p:txBody>
      </p:sp>
      <p:sp>
        <p:nvSpPr>
          <p:cNvPr id="572" name="Google Shape;572;p65"/>
          <p:cNvSpPr/>
          <p:nvPr/>
        </p:nvSpPr>
        <p:spPr>
          <a:xfrm>
            <a:off x="1700900" y="1577288"/>
            <a:ext cx="1208400" cy="79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SIZE</a:t>
            </a:r>
            <a:endParaRPr b="1">
              <a:solidFill>
                <a:srgbClr val="FFFFFF"/>
              </a:solidFill>
              <a:latin typeface="Google Sans"/>
              <a:ea typeface="Google Sans"/>
              <a:cs typeface="Google Sans"/>
              <a:sym typeface="Google Sans"/>
            </a:endParaRPr>
          </a:p>
        </p:txBody>
      </p:sp>
      <p:sp>
        <p:nvSpPr>
          <p:cNvPr id="573" name="Google Shape;573;p65"/>
          <p:cNvSpPr/>
          <p:nvPr/>
        </p:nvSpPr>
        <p:spPr>
          <a:xfrm>
            <a:off x="3967800" y="1577288"/>
            <a:ext cx="1208400" cy="797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POWER</a:t>
            </a:r>
            <a:endParaRPr b="1">
              <a:solidFill>
                <a:schemeClr val="lt2"/>
              </a:solidFill>
              <a:latin typeface="Google Sans"/>
              <a:ea typeface="Google Sans"/>
              <a:cs typeface="Google Sans"/>
              <a:sym typeface="Google Sans"/>
            </a:endParaRPr>
          </a:p>
        </p:txBody>
      </p:sp>
      <p:sp>
        <p:nvSpPr>
          <p:cNvPr id="574" name="Google Shape;574;p65"/>
          <p:cNvSpPr/>
          <p:nvPr/>
        </p:nvSpPr>
        <p:spPr>
          <a:xfrm>
            <a:off x="6234700" y="1577288"/>
            <a:ext cx="1208400" cy="79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a:t>
            </a:r>
            <a:br>
              <a:rPr b="1" lang="en">
                <a:solidFill>
                  <a:schemeClr val="lt2"/>
                </a:solidFill>
                <a:latin typeface="Google Sans"/>
                <a:ea typeface="Google Sans"/>
                <a:cs typeface="Google Sans"/>
                <a:sym typeface="Google Sans"/>
              </a:rPr>
            </a:br>
            <a:r>
              <a:rPr b="1" lang="en">
                <a:solidFill>
                  <a:schemeClr val="lt2"/>
                </a:solidFill>
                <a:latin typeface="Google Sans"/>
                <a:ea typeface="Google Sans"/>
                <a:cs typeface="Google Sans"/>
                <a:sym typeface="Google Sans"/>
              </a:rPr>
              <a:t>COST</a:t>
            </a:r>
            <a:endParaRPr b="1">
              <a:solidFill>
                <a:schemeClr val="lt2"/>
              </a:solidFill>
              <a:latin typeface="Google Sans"/>
              <a:ea typeface="Google Sans"/>
              <a:cs typeface="Google Sans"/>
              <a:sym typeface="Google Sans"/>
            </a:endParaRPr>
          </a:p>
        </p:txBody>
      </p:sp>
      <p:cxnSp>
        <p:nvCxnSpPr>
          <p:cNvPr id="575" name="Google Shape;575;p65"/>
          <p:cNvCxnSpPr>
            <a:endCxn id="573" idx="1"/>
          </p:cNvCxnSpPr>
          <p:nvPr/>
        </p:nvCxnSpPr>
        <p:spPr>
          <a:xfrm>
            <a:off x="2909400" y="1975988"/>
            <a:ext cx="1058400" cy="0"/>
          </a:xfrm>
          <a:prstGeom prst="straightConnector1">
            <a:avLst/>
          </a:prstGeom>
          <a:noFill/>
          <a:ln cap="flat" cmpd="sng" w="9525">
            <a:solidFill>
              <a:schemeClr val="dk2"/>
            </a:solidFill>
            <a:prstDash val="solid"/>
            <a:round/>
            <a:headEnd len="med" w="med" type="none"/>
            <a:tailEnd len="med" w="med" type="none"/>
          </a:ln>
        </p:spPr>
      </p:cxnSp>
      <p:sp>
        <p:nvSpPr>
          <p:cNvPr id="576" name="Google Shape;576;p65"/>
          <p:cNvSpPr/>
          <p:nvPr/>
        </p:nvSpPr>
        <p:spPr>
          <a:xfrm>
            <a:off x="5073475" y="3429625"/>
            <a:ext cx="246000" cy="24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65"/>
          <p:cNvPicPr preferRelativeResize="0"/>
          <p:nvPr/>
        </p:nvPicPr>
        <p:blipFill>
          <a:blip r:embed="rId3">
            <a:alphaModFix/>
          </a:blip>
          <a:stretch>
            <a:fillRect/>
          </a:stretch>
        </p:blipFill>
        <p:spPr>
          <a:xfrm>
            <a:off x="2486754" y="3345046"/>
            <a:ext cx="1911101" cy="1144153"/>
          </a:xfrm>
          <a:prstGeom prst="rect">
            <a:avLst/>
          </a:prstGeom>
          <a:noFill/>
          <a:ln>
            <a:noFill/>
          </a:ln>
          <a:effectLst>
            <a:outerShdw blurRad="57150" rotWithShape="0" algn="bl" dir="5400000" dist="19050">
              <a:srgbClr val="000000">
                <a:alpha val="50000"/>
              </a:srgbClr>
            </a:outerShdw>
          </a:effectLst>
        </p:spPr>
      </p:pic>
      <p:sp>
        <p:nvSpPr>
          <p:cNvPr id="578" name="Google Shape;578;p65"/>
          <p:cNvSpPr txBox="1"/>
          <p:nvPr/>
        </p:nvSpPr>
        <p:spPr>
          <a:xfrm>
            <a:off x="4254913" y="3804975"/>
            <a:ext cx="1883100" cy="66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Google Sans"/>
                <a:ea typeface="Google Sans"/>
                <a:cs typeface="Google Sans"/>
                <a:sym typeface="Google Sans"/>
              </a:rPr>
              <a:t>&lt; </a:t>
            </a:r>
            <a:r>
              <a:rPr b="1" lang="en" sz="2100">
                <a:latin typeface="Google Sans"/>
                <a:ea typeface="Google Sans"/>
                <a:cs typeface="Google Sans"/>
                <a:sym typeface="Google Sans"/>
              </a:rPr>
              <a:t>140 μW</a:t>
            </a:r>
            <a:endParaRPr b="1" sz="2100">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Syntiant NDP100</a:t>
            </a:r>
            <a:endParaRPr>
              <a:latin typeface="Google Sans"/>
              <a:ea typeface="Google Sans"/>
              <a:cs typeface="Google Sans"/>
              <a:sym typeface="Google Sans"/>
            </a:endParaRPr>
          </a:p>
        </p:txBody>
      </p:sp>
      <p:cxnSp>
        <p:nvCxnSpPr>
          <p:cNvPr id="579" name="Google Shape;579;p65"/>
          <p:cNvCxnSpPr/>
          <p:nvPr/>
        </p:nvCxnSpPr>
        <p:spPr>
          <a:xfrm rot="5400000">
            <a:off x="3896950" y="2620825"/>
            <a:ext cx="692100" cy="4062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580" name="Google Shape;580;p65"/>
          <p:cNvCxnSpPr/>
          <p:nvPr/>
        </p:nvCxnSpPr>
        <p:spPr>
          <a:xfrm flipH="1" rot="-5400000">
            <a:off x="4545350" y="2632325"/>
            <a:ext cx="679800" cy="3762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6"/>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a:t>MCUs enable </a:t>
            </a:r>
            <a:r>
              <a:rPr b="1" lang="en">
                <a:solidFill>
                  <a:schemeClr val="accent6"/>
                </a:solidFill>
              </a:rPr>
              <a:t>TinyML</a:t>
            </a:r>
            <a:endParaRPr b="1">
              <a:solidFill>
                <a:schemeClr val="accent6"/>
              </a:solidFill>
            </a:endParaRPr>
          </a:p>
        </p:txBody>
      </p:sp>
      <p:sp>
        <p:nvSpPr>
          <p:cNvPr id="586" name="Google Shape;586;p66"/>
          <p:cNvSpPr/>
          <p:nvPr/>
        </p:nvSpPr>
        <p:spPr>
          <a:xfrm>
            <a:off x="1700900" y="1577288"/>
            <a:ext cx="1208400" cy="79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SIZE</a:t>
            </a:r>
            <a:endParaRPr b="1">
              <a:solidFill>
                <a:srgbClr val="FFFFFF"/>
              </a:solidFill>
              <a:latin typeface="Google Sans"/>
              <a:ea typeface="Google Sans"/>
              <a:cs typeface="Google Sans"/>
              <a:sym typeface="Google Sans"/>
            </a:endParaRPr>
          </a:p>
        </p:txBody>
      </p:sp>
      <p:sp>
        <p:nvSpPr>
          <p:cNvPr id="587" name="Google Shape;587;p66"/>
          <p:cNvSpPr/>
          <p:nvPr/>
        </p:nvSpPr>
        <p:spPr>
          <a:xfrm>
            <a:off x="3967800" y="1577288"/>
            <a:ext cx="1208400" cy="79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POWER</a:t>
            </a:r>
            <a:endParaRPr b="1">
              <a:solidFill>
                <a:schemeClr val="lt2"/>
              </a:solidFill>
              <a:latin typeface="Google Sans"/>
              <a:ea typeface="Google Sans"/>
              <a:cs typeface="Google Sans"/>
              <a:sym typeface="Google Sans"/>
            </a:endParaRPr>
          </a:p>
        </p:txBody>
      </p:sp>
      <p:sp>
        <p:nvSpPr>
          <p:cNvPr id="588" name="Google Shape;588;p66"/>
          <p:cNvSpPr/>
          <p:nvPr/>
        </p:nvSpPr>
        <p:spPr>
          <a:xfrm>
            <a:off x="6234700" y="1577288"/>
            <a:ext cx="1208400" cy="79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a:t>
            </a:r>
            <a:br>
              <a:rPr b="1" lang="en">
                <a:solidFill>
                  <a:schemeClr val="lt2"/>
                </a:solidFill>
                <a:latin typeface="Google Sans"/>
                <a:ea typeface="Google Sans"/>
                <a:cs typeface="Google Sans"/>
                <a:sym typeface="Google Sans"/>
              </a:rPr>
            </a:br>
            <a:r>
              <a:rPr b="1" lang="en">
                <a:solidFill>
                  <a:schemeClr val="lt2"/>
                </a:solidFill>
                <a:latin typeface="Google Sans"/>
                <a:ea typeface="Google Sans"/>
                <a:cs typeface="Google Sans"/>
                <a:sym typeface="Google Sans"/>
              </a:rPr>
              <a:t>COST</a:t>
            </a:r>
            <a:endParaRPr b="1">
              <a:solidFill>
                <a:schemeClr val="lt2"/>
              </a:solidFill>
              <a:latin typeface="Google Sans"/>
              <a:ea typeface="Google Sans"/>
              <a:cs typeface="Google Sans"/>
              <a:sym typeface="Google Sans"/>
            </a:endParaRPr>
          </a:p>
        </p:txBody>
      </p:sp>
      <p:cxnSp>
        <p:nvCxnSpPr>
          <p:cNvPr id="589" name="Google Shape;589;p66"/>
          <p:cNvCxnSpPr>
            <a:stCxn id="586" idx="3"/>
            <a:endCxn id="587" idx="1"/>
          </p:cNvCxnSpPr>
          <p:nvPr/>
        </p:nvCxnSpPr>
        <p:spPr>
          <a:xfrm>
            <a:off x="2909300" y="1975988"/>
            <a:ext cx="1058400" cy="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66"/>
          <p:cNvCxnSpPr>
            <a:stCxn id="587" idx="3"/>
            <a:endCxn id="588" idx="1"/>
          </p:cNvCxnSpPr>
          <p:nvPr/>
        </p:nvCxnSpPr>
        <p:spPr>
          <a:xfrm>
            <a:off x="5176200" y="1975988"/>
            <a:ext cx="1058400" cy="0"/>
          </a:xfrm>
          <a:prstGeom prst="straightConnector1">
            <a:avLst/>
          </a:prstGeom>
          <a:noFill/>
          <a:ln cap="flat" cmpd="sng" w="9525">
            <a:solidFill>
              <a:schemeClr val="dk2"/>
            </a:solidFill>
            <a:prstDash val="solid"/>
            <a:round/>
            <a:headEnd len="med" w="med" type="none"/>
            <a:tailEnd len="med" w="med" type="none"/>
          </a:ln>
        </p:spPr>
      </p:cxnSp>
      <p:pic>
        <p:nvPicPr>
          <p:cNvPr id="591" name="Google Shape;591;p66" title="Chart"/>
          <p:cNvPicPr preferRelativeResize="0"/>
          <p:nvPr/>
        </p:nvPicPr>
        <p:blipFill>
          <a:blip r:embed="rId3">
            <a:alphaModFix/>
          </a:blip>
          <a:stretch>
            <a:fillRect/>
          </a:stretch>
        </p:blipFill>
        <p:spPr>
          <a:xfrm>
            <a:off x="3428363" y="2899749"/>
            <a:ext cx="2676999" cy="1653051"/>
          </a:xfrm>
          <a:prstGeom prst="rect">
            <a:avLst/>
          </a:prstGeom>
          <a:noFill/>
          <a:ln>
            <a:noFill/>
          </a:ln>
        </p:spPr>
      </p:pic>
      <p:sp>
        <p:nvSpPr>
          <p:cNvPr id="592" name="Google Shape;592;p66"/>
          <p:cNvSpPr txBox="1"/>
          <p:nvPr/>
        </p:nvSpPr>
        <p:spPr>
          <a:xfrm rot="-5400000">
            <a:off x="2126338" y="3511786"/>
            <a:ext cx="2253600" cy="42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Average Selling Price</a:t>
            </a:r>
            <a:endParaRPr sz="900">
              <a:latin typeface="Google Sans"/>
              <a:ea typeface="Google Sans"/>
              <a:cs typeface="Google Sans"/>
              <a:sym typeface="Google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7"/>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lang="en"/>
              <a:t>MCUs enable </a:t>
            </a:r>
            <a:r>
              <a:rPr b="1" lang="en">
                <a:solidFill>
                  <a:schemeClr val="accent6"/>
                </a:solidFill>
              </a:rPr>
              <a:t>TinyML</a:t>
            </a:r>
            <a:endParaRPr b="1">
              <a:solidFill>
                <a:schemeClr val="accent6"/>
              </a:solidFill>
            </a:endParaRPr>
          </a:p>
        </p:txBody>
      </p:sp>
      <p:sp>
        <p:nvSpPr>
          <p:cNvPr id="598" name="Google Shape;598;p67"/>
          <p:cNvSpPr/>
          <p:nvPr/>
        </p:nvSpPr>
        <p:spPr>
          <a:xfrm>
            <a:off x="1700900" y="1577288"/>
            <a:ext cx="1208400" cy="79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SIZE</a:t>
            </a:r>
            <a:endParaRPr b="1">
              <a:solidFill>
                <a:srgbClr val="FFFFFF"/>
              </a:solidFill>
              <a:latin typeface="Google Sans"/>
              <a:ea typeface="Google Sans"/>
              <a:cs typeface="Google Sans"/>
              <a:sym typeface="Google Sans"/>
            </a:endParaRPr>
          </a:p>
        </p:txBody>
      </p:sp>
      <p:sp>
        <p:nvSpPr>
          <p:cNvPr id="599" name="Google Shape;599;p67"/>
          <p:cNvSpPr/>
          <p:nvPr/>
        </p:nvSpPr>
        <p:spPr>
          <a:xfrm>
            <a:off x="3967800" y="1577288"/>
            <a:ext cx="1208400" cy="797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POWER</a:t>
            </a:r>
            <a:endParaRPr b="1">
              <a:solidFill>
                <a:schemeClr val="lt2"/>
              </a:solidFill>
              <a:latin typeface="Google Sans"/>
              <a:ea typeface="Google Sans"/>
              <a:cs typeface="Google Sans"/>
              <a:sym typeface="Google Sans"/>
            </a:endParaRPr>
          </a:p>
        </p:txBody>
      </p:sp>
      <p:sp>
        <p:nvSpPr>
          <p:cNvPr id="600" name="Google Shape;600;p67"/>
          <p:cNvSpPr/>
          <p:nvPr/>
        </p:nvSpPr>
        <p:spPr>
          <a:xfrm>
            <a:off x="6234700" y="1577288"/>
            <a:ext cx="1208400" cy="79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LOW </a:t>
            </a:r>
            <a:br>
              <a:rPr b="1" lang="en">
                <a:solidFill>
                  <a:schemeClr val="lt2"/>
                </a:solidFill>
                <a:latin typeface="Google Sans"/>
                <a:ea typeface="Google Sans"/>
                <a:cs typeface="Google Sans"/>
                <a:sym typeface="Google Sans"/>
              </a:rPr>
            </a:br>
            <a:r>
              <a:rPr b="1" lang="en">
                <a:solidFill>
                  <a:schemeClr val="lt2"/>
                </a:solidFill>
                <a:latin typeface="Google Sans"/>
                <a:ea typeface="Google Sans"/>
                <a:cs typeface="Google Sans"/>
                <a:sym typeface="Google Sans"/>
              </a:rPr>
              <a:t>COST</a:t>
            </a:r>
            <a:endParaRPr b="1">
              <a:solidFill>
                <a:schemeClr val="lt2"/>
              </a:solidFill>
              <a:latin typeface="Google Sans"/>
              <a:ea typeface="Google Sans"/>
              <a:cs typeface="Google Sans"/>
              <a:sym typeface="Google Sans"/>
            </a:endParaRPr>
          </a:p>
        </p:txBody>
      </p:sp>
      <p:sp>
        <p:nvSpPr>
          <p:cNvPr id="601" name="Google Shape;601;p67"/>
          <p:cNvSpPr/>
          <p:nvPr/>
        </p:nvSpPr>
        <p:spPr>
          <a:xfrm>
            <a:off x="3351600" y="3149125"/>
            <a:ext cx="2440800" cy="79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Google Sans"/>
                <a:ea typeface="Google Sans"/>
                <a:cs typeface="Google Sans"/>
                <a:sym typeface="Google Sans"/>
              </a:rPr>
              <a:t>HIGH DEMAND</a:t>
            </a:r>
            <a:endParaRPr b="1" sz="2000">
              <a:solidFill>
                <a:schemeClr val="lt2"/>
              </a:solidFill>
              <a:latin typeface="Google Sans"/>
              <a:ea typeface="Google Sans"/>
              <a:cs typeface="Google Sans"/>
              <a:sym typeface="Google Sans"/>
            </a:endParaRPr>
          </a:p>
        </p:txBody>
      </p:sp>
      <p:cxnSp>
        <p:nvCxnSpPr>
          <p:cNvPr id="602" name="Google Shape;602;p67"/>
          <p:cNvCxnSpPr>
            <a:stCxn id="598" idx="3"/>
            <a:endCxn id="599" idx="1"/>
          </p:cNvCxnSpPr>
          <p:nvPr/>
        </p:nvCxnSpPr>
        <p:spPr>
          <a:xfrm>
            <a:off x="2909300" y="1975988"/>
            <a:ext cx="1058400" cy="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67"/>
          <p:cNvCxnSpPr>
            <a:stCxn id="599" idx="3"/>
            <a:endCxn id="600" idx="1"/>
          </p:cNvCxnSpPr>
          <p:nvPr/>
        </p:nvCxnSpPr>
        <p:spPr>
          <a:xfrm>
            <a:off x="5176200" y="1975988"/>
            <a:ext cx="1058400" cy="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67"/>
          <p:cNvCxnSpPr>
            <a:stCxn id="600" idx="2"/>
            <a:endCxn id="601" idx="0"/>
          </p:cNvCxnSpPr>
          <p:nvPr/>
        </p:nvCxnSpPr>
        <p:spPr>
          <a:xfrm rot="5400000">
            <a:off x="5318350" y="1628438"/>
            <a:ext cx="774300" cy="2266800"/>
          </a:xfrm>
          <a:prstGeom prst="curvedConnector3">
            <a:avLst>
              <a:gd fmla="val 50009"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44500" y="264375"/>
            <a:ext cx="77970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an Example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68"/>
          <p:cNvPicPr preferRelativeResize="0"/>
          <p:nvPr/>
        </p:nvPicPr>
        <p:blipFill>
          <a:blip r:embed="rId3">
            <a:alphaModFix/>
          </a:blip>
          <a:stretch>
            <a:fillRect/>
          </a:stretch>
        </p:blipFill>
        <p:spPr>
          <a:xfrm>
            <a:off x="2852675" y="1676538"/>
            <a:ext cx="3438650" cy="1790425"/>
          </a:xfrm>
          <a:prstGeom prst="rect">
            <a:avLst/>
          </a:prstGeom>
          <a:noFill/>
          <a:ln>
            <a:noFill/>
          </a:ln>
        </p:spPr>
      </p:pic>
      <p:sp>
        <p:nvSpPr>
          <p:cNvPr id="610" name="Google Shape;610;p68"/>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Makes </a:t>
            </a:r>
            <a:r>
              <a:rPr b="1" lang="en">
                <a:solidFill>
                  <a:schemeClr val="accent6"/>
                </a:solidFill>
              </a:rPr>
              <a:t>TinyML</a:t>
            </a:r>
            <a:r>
              <a:rPr lang="en"/>
              <a:t>?</a:t>
            </a:r>
            <a:endParaRPr/>
          </a:p>
        </p:txBody>
      </p:sp>
      <p:sp>
        <p:nvSpPr>
          <p:cNvPr id="611" name="Google Shape;611;p68"/>
          <p:cNvSpPr txBox="1"/>
          <p:nvPr>
            <p:ph idx="4294967295" type="title"/>
          </p:nvPr>
        </p:nvSpPr>
        <p:spPr>
          <a:xfrm>
            <a:off x="6359275" y="2144850"/>
            <a:ext cx="25746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4000">
                <a:solidFill>
                  <a:schemeClr val="dk2"/>
                </a:solidFill>
              </a:rPr>
              <a:t>TinyML</a:t>
            </a:r>
            <a:endParaRPr sz="4000">
              <a:solidFill>
                <a:schemeClr val="dk2"/>
              </a:solidFill>
            </a:endParaRPr>
          </a:p>
        </p:txBody>
      </p:sp>
      <p:sp>
        <p:nvSpPr>
          <p:cNvPr id="612" name="Google Shape;612;p68"/>
          <p:cNvSpPr txBox="1"/>
          <p:nvPr>
            <p:ph idx="4294967295" type="title"/>
          </p:nvPr>
        </p:nvSpPr>
        <p:spPr>
          <a:xfrm>
            <a:off x="919550" y="1478000"/>
            <a:ext cx="16293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000">
                <a:solidFill>
                  <a:schemeClr val="dk1"/>
                </a:solidFill>
              </a:rPr>
              <a:t>Embedded Systems</a:t>
            </a:r>
            <a:endParaRPr b="1" sz="2000">
              <a:solidFill>
                <a:schemeClr val="dk1"/>
              </a:solidFill>
            </a:endParaRPr>
          </a:p>
        </p:txBody>
      </p:sp>
      <p:sp>
        <p:nvSpPr>
          <p:cNvPr id="613" name="Google Shape;613;p68"/>
          <p:cNvSpPr txBox="1"/>
          <p:nvPr>
            <p:ph idx="4294967295" type="title"/>
          </p:nvPr>
        </p:nvSpPr>
        <p:spPr>
          <a:xfrm>
            <a:off x="919550" y="2792075"/>
            <a:ext cx="16293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000">
                <a:solidFill>
                  <a:schemeClr val="dk2"/>
                </a:solidFill>
              </a:rPr>
              <a:t>Machine Learning</a:t>
            </a:r>
            <a:endParaRPr b="1" sz="20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69"/>
          <p:cNvPicPr preferRelativeResize="0"/>
          <p:nvPr/>
        </p:nvPicPr>
        <p:blipFill>
          <a:blip r:embed="rId3">
            <a:alphaModFix/>
          </a:blip>
          <a:stretch>
            <a:fillRect/>
          </a:stretch>
        </p:blipFill>
        <p:spPr>
          <a:xfrm>
            <a:off x="2852675" y="1676538"/>
            <a:ext cx="3438650" cy="1790425"/>
          </a:xfrm>
          <a:prstGeom prst="rect">
            <a:avLst/>
          </a:prstGeom>
          <a:noFill/>
          <a:ln>
            <a:noFill/>
          </a:ln>
        </p:spPr>
      </p:pic>
      <p:sp>
        <p:nvSpPr>
          <p:cNvPr id="619" name="Google Shape;619;p69"/>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Makes </a:t>
            </a:r>
            <a:r>
              <a:rPr b="1" lang="en">
                <a:solidFill>
                  <a:schemeClr val="accent6"/>
                </a:solidFill>
              </a:rPr>
              <a:t>TinyML</a:t>
            </a:r>
            <a:r>
              <a:rPr lang="en"/>
              <a:t>?</a:t>
            </a:r>
            <a:endParaRPr/>
          </a:p>
        </p:txBody>
      </p:sp>
      <p:sp>
        <p:nvSpPr>
          <p:cNvPr id="620" name="Google Shape;620;p69"/>
          <p:cNvSpPr txBox="1"/>
          <p:nvPr>
            <p:ph idx="4294967295" type="title"/>
          </p:nvPr>
        </p:nvSpPr>
        <p:spPr>
          <a:xfrm>
            <a:off x="6359275" y="2144850"/>
            <a:ext cx="25746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4000">
                <a:solidFill>
                  <a:schemeClr val="dk2"/>
                </a:solidFill>
              </a:rPr>
              <a:t>TinyML</a:t>
            </a:r>
            <a:endParaRPr sz="4000">
              <a:solidFill>
                <a:schemeClr val="dk2"/>
              </a:solidFill>
            </a:endParaRPr>
          </a:p>
        </p:txBody>
      </p:sp>
      <p:sp>
        <p:nvSpPr>
          <p:cNvPr id="621" name="Google Shape;621;p69"/>
          <p:cNvSpPr txBox="1"/>
          <p:nvPr>
            <p:ph idx="4294967295" type="title"/>
          </p:nvPr>
        </p:nvSpPr>
        <p:spPr>
          <a:xfrm>
            <a:off x="919550" y="1478000"/>
            <a:ext cx="16293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000">
                <a:solidFill>
                  <a:schemeClr val="dk2"/>
                </a:solidFill>
              </a:rPr>
              <a:t>Embedded Systems</a:t>
            </a:r>
            <a:endParaRPr b="1" sz="2000">
              <a:solidFill>
                <a:schemeClr val="dk2"/>
              </a:solidFill>
            </a:endParaRPr>
          </a:p>
        </p:txBody>
      </p:sp>
      <p:sp>
        <p:nvSpPr>
          <p:cNvPr id="622" name="Google Shape;622;p69"/>
          <p:cNvSpPr txBox="1"/>
          <p:nvPr>
            <p:ph idx="4294967295" type="title"/>
          </p:nvPr>
        </p:nvSpPr>
        <p:spPr>
          <a:xfrm>
            <a:off x="919550" y="2792075"/>
            <a:ext cx="16293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000">
                <a:solidFill>
                  <a:schemeClr val="dk1"/>
                </a:solidFill>
              </a:rPr>
              <a:t>Machine Learning</a:t>
            </a:r>
            <a:endParaRPr b="1" sz="20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70"/>
          <p:cNvPicPr preferRelativeResize="0"/>
          <p:nvPr/>
        </p:nvPicPr>
        <p:blipFill>
          <a:blip r:embed="rId3">
            <a:alphaModFix/>
          </a:blip>
          <a:stretch>
            <a:fillRect/>
          </a:stretch>
        </p:blipFill>
        <p:spPr>
          <a:xfrm>
            <a:off x="2852675" y="1676538"/>
            <a:ext cx="3438650" cy="1790425"/>
          </a:xfrm>
          <a:prstGeom prst="rect">
            <a:avLst/>
          </a:prstGeom>
          <a:noFill/>
          <a:ln>
            <a:noFill/>
          </a:ln>
        </p:spPr>
      </p:pic>
      <p:sp>
        <p:nvSpPr>
          <p:cNvPr id="628" name="Google Shape;628;p70"/>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Makes </a:t>
            </a:r>
            <a:r>
              <a:rPr b="1" lang="en">
                <a:solidFill>
                  <a:schemeClr val="accent6"/>
                </a:solidFill>
              </a:rPr>
              <a:t>TinyML</a:t>
            </a:r>
            <a:r>
              <a:rPr lang="en"/>
              <a:t>?</a:t>
            </a:r>
            <a:endParaRPr/>
          </a:p>
        </p:txBody>
      </p:sp>
      <p:sp>
        <p:nvSpPr>
          <p:cNvPr id="629" name="Google Shape;629;p70"/>
          <p:cNvSpPr txBox="1"/>
          <p:nvPr>
            <p:ph idx="4294967295" type="title"/>
          </p:nvPr>
        </p:nvSpPr>
        <p:spPr>
          <a:xfrm>
            <a:off x="6359275" y="2144850"/>
            <a:ext cx="25746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4000">
                <a:solidFill>
                  <a:schemeClr val="accent6"/>
                </a:solidFill>
              </a:rPr>
              <a:t>TinyML</a:t>
            </a:r>
            <a:endParaRPr sz="4000"/>
          </a:p>
        </p:txBody>
      </p:sp>
      <p:sp>
        <p:nvSpPr>
          <p:cNvPr id="630" name="Google Shape;630;p70"/>
          <p:cNvSpPr txBox="1"/>
          <p:nvPr>
            <p:ph idx="4294967295" type="title"/>
          </p:nvPr>
        </p:nvSpPr>
        <p:spPr>
          <a:xfrm>
            <a:off x="919550" y="1478000"/>
            <a:ext cx="16293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000">
                <a:solidFill>
                  <a:schemeClr val="dk2"/>
                </a:solidFill>
              </a:rPr>
              <a:t>Embedded Systems</a:t>
            </a:r>
            <a:endParaRPr b="1" sz="2000">
              <a:solidFill>
                <a:schemeClr val="dk2"/>
              </a:solidFill>
            </a:endParaRPr>
          </a:p>
        </p:txBody>
      </p:sp>
      <p:sp>
        <p:nvSpPr>
          <p:cNvPr id="631" name="Google Shape;631;p70"/>
          <p:cNvSpPr txBox="1"/>
          <p:nvPr>
            <p:ph idx="4294967295" type="title"/>
          </p:nvPr>
        </p:nvSpPr>
        <p:spPr>
          <a:xfrm>
            <a:off x="919550" y="2792075"/>
            <a:ext cx="1629300" cy="853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000">
                <a:solidFill>
                  <a:schemeClr val="dk2"/>
                </a:solidFill>
              </a:rPr>
              <a:t>Machine Learning</a:t>
            </a:r>
            <a:endParaRPr b="1" sz="20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1"/>
          <p:cNvSpPr/>
          <p:nvPr/>
        </p:nvSpPr>
        <p:spPr>
          <a:xfrm>
            <a:off x="4700" y="4700"/>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Fullscreen. Show presenter.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44500" y="264375"/>
            <a:ext cx="77970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an Example</a:t>
            </a:r>
            <a:endParaRPr/>
          </a:p>
        </p:txBody>
      </p:sp>
      <p:pic>
        <p:nvPicPr>
          <p:cNvPr id="131" name="Google Shape;131;p24"/>
          <p:cNvPicPr preferRelativeResize="0"/>
          <p:nvPr/>
        </p:nvPicPr>
        <p:blipFill>
          <a:blip r:embed="rId3">
            <a:alphaModFix/>
          </a:blip>
          <a:stretch>
            <a:fillRect/>
          </a:stretch>
        </p:blipFill>
        <p:spPr>
          <a:xfrm>
            <a:off x="5533438" y="1713012"/>
            <a:ext cx="1248950" cy="1248950"/>
          </a:xfrm>
          <a:prstGeom prst="rect">
            <a:avLst/>
          </a:prstGeom>
          <a:noFill/>
          <a:ln>
            <a:noFill/>
          </a:ln>
        </p:spPr>
      </p:pic>
      <p:sp>
        <p:nvSpPr>
          <p:cNvPr id="132" name="Google Shape;132;p24"/>
          <p:cNvSpPr txBox="1"/>
          <p:nvPr/>
        </p:nvSpPr>
        <p:spPr>
          <a:xfrm>
            <a:off x="4895200" y="3009062"/>
            <a:ext cx="2525400" cy="53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999999"/>
                </a:solidFill>
                <a:latin typeface="Google Sans"/>
                <a:ea typeface="Google Sans"/>
                <a:cs typeface="Google Sans"/>
                <a:sym typeface="Google Sans"/>
              </a:rPr>
              <a:t>Google</a:t>
            </a:r>
            <a:r>
              <a:rPr lang="en" sz="2300">
                <a:solidFill>
                  <a:srgbClr val="999999"/>
                </a:solidFill>
                <a:latin typeface="Google Sans"/>
                <a:ea typeface="Google Sans"/>
                <a:cs typeface="Google Sans"/>
                <a:sym typeface="Google Sans"/>
              </a:rPr>
              <a:t> Assistant</a:t>
            </a:r>
            <a:endParaRPr sz="2300">
              <a:solidFill>
                <a:srgbClr val="999999"/>
              </a:solidFill>
              <a:latin typeface="Google Sans"/>
              <a:ea typeface="Google Sans"/>
              <a:cs typeface="Google Sans"/>
              <a:sym typeface="Google Sans"/>
            </a:endParaRPr>
          </a:p>
        </p:txBody>
      </p:sp>
      <p:pic>
        <p:nvPicPr>
          <p:cNvPr id="133" name="Google Shape;133;p24"/>
          <p:cNvPicPr preferRelativeResize="0"/>
          <p:nvPr/>
        </p:nvPicPr>
        <p:blipFill>
          <a:blip r:embed="rId4">
            <a:alphaModFix/>
          </a:blip>
          <a:stretch>
            <a:fillRect/>
          </a:stretch>
        </p:blipFill>
        <p:spPr>
          <a:xfrm>
            <a:off x="1723388" y="1235894"/>
            <a:ext cx="2178925" cy="2671701"/>
          </a:xfrm>
          <a:prstGeom prst="rect">
            <a:avLst/>
          </a:prstGeom>
          <a:noFill/>
          <a:ln>
            <a:noFill/>
          </a:ln>
        </p:spPr>
      </p:pic>
      <p:grpSp>
        <p:nvGrpSpPr>
          <p:cNvPr id="134" name="Google Shape;134;p24"/>
          <p:cNvGrpSpPr/>
          <p:nvPr/>
        </p:nvGrpSpPr>
        <p:grpSpPr>
          <a:xfrm>
            <a:off x="4273188" y="2216025"/>
            <a:ext cx="597600" cy="571200"/>
            <a:chOff x="3046775" y="2228225"/>
            <a:chExt cx="597600" cy="571200"/>
          </a:xfrm>
        </p:grpSpPr>
        <p:cxnSp>
          <p:nvCxnSpPr>
            <p:cNvPr id="135" name="Google Shape;135;p24"/>
            <p:cNvCxnSpPr/>
            <p:nvPr/>
          </p:nvCxnSpPr>
          <p:spPr>
            <a:xfrm>
              <a:off x="3345519" y="2228225"/>
              <a:ext cx="0" cy="571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24"/>
            <p:cNvCxnSpPr/>
            <p:nvPr/>
          </p:nvCxnSpPr>
          <p:spPr>
            <a:xfrm>
              <a:off x="3046775" y="2513825"/>
              <a:ext cx="5976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pSp>
        <p:nvGrpSpPr>
          <p:cNvPr id="141" name="Google Shape;141;p25"/>
          <p:cNvGrpSpPr/>
          <p:nvPr/>
        </p:nvGrpSpPr>
        <p:grpSpPr>
          <a:xfrm>
            <a:off x="1853129" y="2240222"/>
            <a:ext cx="1308142" cy="1295850"/>
            <a:chOff x="834125" y="2270400"/>
            <a:chExt cx="1566450" cy="1478100"/>
          </a:xfrm>
        </p:grpSpPr>
        <p:sp>
          <p:nvSpPr>
            <p:cNvPr id="142" name="Google Shape;142;p25"/>
            <p:cNvSpPr/>
            <p:nvPr/>
          </p:nvSpPr>
          <p:spPr>
            <a:xfrm>
              <a:off x="834125" y="2430900"/>
              <a:ext cx="253500" cy="1157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5"/>
            <p:cNvSpPr/>
            <p:nvPr/>
          </p:nvSpPr>
          <p:spPr>
            <a:xfrm>
              <a:off x="1271775" y="2270400"/>
              <a:ext cx="253500" cy="1478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5"/>
            <p:cNvSpPr/>
            <p:nvPr/>
          </p:nvSpPr>
          <p:spPr>
            <a:xfrm>
              <a:off x="1709425" y="2494200"/>
              <a:ext cx="253500" cy="1030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p:nvPr/>
          </p:nvSpPr>
          <p:spPr>
            <a:xfrm>
              <a:off x="2147075" y="2382300"/>
              <a:ext cx="253500" cy="12543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5"/>
          <p:cNvSpPr/>
          <p:nvPr/>
        </p:nvSpPr>
        <p:spPr>
          <a:xfrm>
            <a:off x="2427446" y="1437875"/>
            <a:ext cx="1566600" cy="473100"/>
          </a:xfrm>
          <a:prstGeom prst="wedgeRoundRectCallout">
            <a:avLst>
              <a:gd fmla="val -32743" name="adj1"/>
              <a:gd fmla="val 82102" name="adj2"/>
              <a:gd fmla="val 0" name="adj3"/>
            </a:avLst>
          </a:prstGeom>
          <a:solidFill>
            <a:schemeClr val="lt2"/>
          </a:solid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Google Sans Medium"/>
                <a:ea typeface="Google Sans Medium"/>
                <a:cs typeface="Google Sans Medium"/>
                <a:sym typeface="Google Sans Medium"/>
              </a:rPr>
              <a:t>Okay, Google!</a:t>
            </a:r>
            <a:endParaRPr sz="1500">
              <a:solidFill>
                <a:schemeClr val="dk1"/>
              </a:solidFill>
              <a:latin typeface="Google Sans Medium"/>
              <a:ea typeface="Google Sans Medium"/>
              <a:cs typeface="Google Sans Medium"/>
              <a:sym typeface="Google Sans Medium"/>
            </a:endParaRPr>
          </a:p>
        </p:txBody>
      </p:sp>
      <p:pic>
        <p:nvPicPr>
          <p:cNvPr id="147" name="Google Shape;147;p25"/>
          <p:cNvPicPr preferRelativeResize="0"/>
          <p:nvPr/>
        </p:nvPicPr>
        <p:blipFill>
          <a:blip r:embed="rId3">
            <a:alphaModFix/>
          </a:blip>
          <a:stretch>
            <a:fillRect/>
          </a:stretch>
        </p:blipFill>
        <p:spPr>
          <a:xfrm>
            <a:off x="5056788" y="1563525"/>
            <a:ext cx="1248950" cy="1248950"/>
          </a:xfrm>
          <a:prstGeom prst="rect">
            <a:avLst/>
          </a:prstGeom>
          <a:noFill/>
          <a:ln>
            <a:noFill/>
          </a:ln>
        </p:spPr>
      </p:pic>
      <p:sp>
        <p:nvSpPr>
          <p:cNvPr id="148" name="Google Shape;148;p25"/>
          <p:cNvSpPr/>
          <p:nvPr/>
        </p:nvSpPr>
        <p:spPr>
          <a:xfrm>
            <a:off x="5501325" y="3016775"/>
            <a:ext cx="1917000" cy="434700"/>
          </a:xfrm>
          <a:prstGeom prst="wedgeRoundRectCallout">
            <a:avLst>
              <a:gd fmla="val -33272" name="adj1"/>
              <a:gd fmla="val -75074" name="adj2"/>
              <a:gd fmla="val 0" name="adj3"/>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2"/>
                </a:solidFill>
                <a:latin typeface="Google Sans Medium"/>
                <a:ea typeface="Google Sans Medium"/>
                <a:cs typeface="Google Sans Medium"/>
                <a:sym typeface="Google Sans Medium"/>
              </a:rPr>
              <a:t>Hi, how can I help?</a:t>
            </a:r>
            <a:endParaRPr sz="1500">
              <a:solidFill>
                <a:schemeClr val="lt2"/>
              </a:solidFill>
              <a:latin typeface="Google Sans Medium"/>
              <a:ea typeface="Google Sans Medium"/>
              <a:cs typeface="Google Sans Medium"/>
              <a:sym typeface="Google Sans Medium"/>
            </a:endParaRPr>
          </a:p>
        </p:txBody>
      </p:sp>
      <p:sp>
        <p:nvSpPr>
          <p:cNvPr id="149" name="Google Shape;149;p25"/>
          <p:cNvSpPr txBox="1"/>
          <p:nvPr>
            <p:ph type="title"/>
          </p:nvPr>
        </p:nvSpPr>
        <p:spPr>
          <a:xfrm>
            <a:off x="344500" y="264375"/>
            <a:ext cx="77970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an Example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Basic Steps</a:t>
            </a:r>
            <a:endParaRPr/>
          </a:p>
        </p:txBody>
      </p:sp>
      <p:pic>
        <p:nvPicPr>
          <p:cNvPr id="155" name="Google Shape;155;p26"/>
          <p:cNvPicPr preferRelativeResize="0"/>
          <p:nvPr/>
        </p:nvPicPr>
        <p:blipFill rotWithShape="1">
          <a:blip r:embed="rId3">
            <a:alphaModFix/>
          </a:blip>
          <a:srcRect b="13215" l="18967" r="15173" t="18909"/>
          <a:stretch/>
        </p:blipFill>
        <p:spPr>
          <a:xfrm>
            <a:off x="2075750" y="1214725"/>
            <a:ext cx="5219525" cy="2364825"/>
          </a:xfrm>
          <a:prstGeom prst="rect">
            <a:avLst/>
          </a:prstGeom>
          <a:noFill/>
          <a:ln>
            <a:noFill/>
          </a:ln>
        </p:spPr>
      </p:pic>
      <p:pic>
        <p:nvPicPr>
          <p:cNvPr id="156" name="Google Shape;156;p26"/>
          <p:cNvPicPr preferRelativeResize="0"/>
          <p:nvPr/>
        </p:nvPicPr>
        <p:blipFill>
          <a:blip r:embed="rId4">
            <a:alphaModFix/>
          </a:blip>
          <a:stretch>
            <a:fillRect/>
          </a:stretch>
        </p:blipFill>
        <p:spPr>
          <a:xfrm>
            <a:off x="2354725" y="1783775"/>
            <a:ext cx="232675" cy="244925"/>
          </a:xfrm>
          <a:prstGeom prst="rect">
            <a:avLst/>
          </a:prstGeom>
          <a:noFill/>
          <a:ln>
            <a:noFill/>
          </a:ln>
        </p:spPr>
      </p:pic>
      <p:pic>
        <p:nvPicPr>
          <p:cNvPr id="157" name="Google Shape;157;p26"/>
          <p:cNvPicPr preferRelativeResize="0"/>
          <p:nvPr/>
        </p:nvPicPr>
        <p:blipFill>
          <a:blip r:embed="rId5">
            <a:alphaModFix/>
          </a:blip>
          <a:stretch>
            <a:fillRect/>
          </a:stretch>
        </p:blipFill>
        <p:spPr>
          <a:xfrm>
            <a:off x="4464163" y="1761150"/>
            <a:ext cx="232675" cy="290186"/>
          </a:xfrm>
          <a:prstGeom prst="rect">
            <a:avLst/>
          </a:prstGeom>
          <a:noFill/>
          <a:ln>
            <a:noFill/>
          </a:ln>
        </p:spPr>
      </p:pic>
      <p:pic>
        <p:nvPicPr>
          <p:cNvPr id="158" name="Google Shape;158;p26"/>
          <p:cNvPicPr preferRelativeResize="0"/>
          <p:nvPr/>
        </p:nvPicPr>
        <p:blipFill>
          <a:blip r:embed="rId6">
            <a:alphaModFix/>
          </a:blip>
          <a:stretch>
            <a:fillRect/>
          </a:stretch>
        </p:blipFill>
        <p:spPr>
          <a:xfrm>
            <a:off x="6554137" y="1783775"/>
            <a:ext cx="244925" cy="24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7"/>
          <p:cNvPicPr preferRelativeResize="0"/>
          <p:nvPr/>
        </p:nvPicPr>
        <p:blipFill rotWithShape="1">
          <a:blip r:embed="rId3">
            <a:alphaModFix/>
          </a:blip>
          <a:srcRect b="13996" l="0" r="0" t="15916"/>
          <a:stretch/>
        </p:blipFill>
        <p:spPr>
          <a:xfrm>
            <a:off x="1584200" y="1172475"/>
            <a:ext cx="5789126" cy="2390176"/>
          </a:xfrm>
          <a:prstGeom prst="rect">
            <a:avLst/>
          </a:prstGeom>
          <a:noFill/>
          <a:ln>
            <a:noFill/>
          </a:ln>
        </p:spPr>
      </p:pic>
      <p:sp>
        <p:nvSpPr>
          <p:cNvPr id="164" name="Google Shape;164;p27"/>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Basic Steps</a:t>
            </a:r>
            <a:endParaRPr/>
          </a:p>
        </p:txBody>
      </p:sp>
      <p:pic>
        <p:nvPicPr>
          <p:cNvPr id="165" name="Google Shape;165;p27"/>
          <p:cNvPicPr preferRelativeResize="0"/>
          <p:nvPr/>
        </p:nvPicPr>
        <p:blipFill>
          <a:blip r:embed="rId4">
            <a:alphaModFix/>
          </a:blip>
          <a:stretch>
            <a:fillRect/>
          </a:stretch>
        </p:blipFill>
        <p:spPr>
          <a:xfrm>
            <a:off x="2354725" y="1783775"/>
            <a:ext cx="232675" cy="244925"/>
          </a:xfrm>
          <a:prstGeom prst="rect">
            <a:avLst/>
          </a:prstGeom>
          <a:noFill/>
          <a:ln>
            <a:noFill/>
          </a:ln>
        </p:spPr>
      </p:pic>
      <p:pic>
        <p:nvPicPr>
          <p:cNvPr id="166" name="Google Shape;166;p27"/>
          <p:cNvPicPr preferRelativeResize="0"/>
          <p:nvPr/>
        </p:nvPicPr>
        <p:blipFill>
          <a:blip r:embed="rId5">
            <a:alphaModFix/>
          </a:blip>
          <a:stretch>
            <a:fillRect/>
          </a:stretch>
        </p:blipFill>
        <p:spPr>
          <a:xfrm>
            <a:off x="4464163" y="1761150"/>
            <a:ext cx="232675" cy="290186"/>
          </a:xfrm>
          <a:prstGeom prst="rect">
            <a:avLst/>
          </a:prstGeom>
          <a:noFill/>
          <a:ln>
            <a:noFill/>
          </a:ln>
        </p:spPr>
      </p:pic>
      <p:pic>
        <p:nvPicPr>
          <p:cNvPr id="167" name="Google Shape;167;p27"/>
          <p:cNvPicPr preferRelativeResize="0"/>
          <p:nvPr/>
        </p:nvPicPr>
        <p:blipFill>
          <a:blip r:embed="rId6">
            <a:alphaModFix/>
          </a:blip>
          <a:stretch>
            <a:fillRect/>
          </a:stretch>
        </p:blipFill>
        <p:spPr>
          <a:xfrm>
            <a:off x="6554137" y="1783775"/>
            <a:ext cx="244925" cy="244925"/>
          </a:xfrm>
          <a:prstGeom prst="rect">
            <a:avLst/>
          </a:prstGeom>
          <a:noFill/>
          <a:ln>
            <a:noFill/>
          </a:ln>
        </p:spPr>
      </p:pic>
      <p:sp>
        <p:nvSpPr>
          <p:cNvPr id="168" name="Google Shape;168;p27"/>
          <p:cNvSpPr txBox="1"/>
          <p:nvPr/>
        </p:nvSpPr>
        <p:spPr>
          <a:xfrm>
            <a:off x="1589450" y="2311900"/>
            <a:ext cx="1769700" cy="84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Google Sans"/>
                <a:ea typeface="Google Sans"/>
                <a:cs typeface="Google Sans"/>
                <a:sym typeface="Google Sans"/>
              </a:rPr>
              <a:t>Step 1</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Audio input </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i="1" lang="en" sz="1100">
                <a:solidFill>
                  <a:schemeClr val="dk1"/>
                </a:solidFill>
                <a:latin typeface="Google Sans"/>
                <a:ea typeface="Google Sans"/>
                <a:cs typeface="Google Sans"/>
                <a:sym typeface="Google Sans"/>
              </a:rPr>
              <a:t>from microphone (sensor)</a:t>
            </a:r>
            <a:endParaRPr i="1" sz="1100">
              <a:solidFill>
                <a:schemeClr val="dk1"/>
              </a:solidFill>
              <a:latin typeface="Google Sans"/>
              <a:ea typeface="Google Sans"/>
              <a:cs typeface="Google Sans"/>
              <a:sym typeface="Google Sans"/>
            </a:endParaRPr>
          </a:p>
        </p:txBody>
      </p:sp>
      <p:sp>
        <p:nvSpPr>
          <p:cNvPr id="169" name="Google Shape;169;p27"/>
          <p:cNvSpPr txBox="1"/>
          <p:nvPr/>
        </p:nvSpPr>
        <p:spPr>
          <a:xfrm>
            <a:off x="2924550" y="3578175"/>
            <a:ext cx="13584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input</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complete</a:t>
            </a:r>
            <a:endParaRPr sz="13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